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7" r:id="rId2"/>
    <p:sldId id="259" r:id="rId3"/>
    <p:sldId id="260" r:id="rId4"/>
    <p:sldId id="263" r:id="rId5"/>
    <p:sldId id="264" r:id="rId6"/>
    <p:sldId id="266" r:id="rId7"/>
    <p:sldId id="267" r:id="rId8"/>
    <p:sldId id="269" r:id="rId9"/>
    <p:sldId id="270" r:id="rId10"/>
    <p:sldId id="271" r:id="rId11"/>
    <p:sldId id="272" r:id="rId12"/>
    <p:sldId id="262" r:id="rId13"/>
    <p:sldId id="346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5" r:id="rId23"/>
    <p:sldId id="345" r:id="rId24"/>
    <p:sldId id="287" r:id="rId25"/>
    <p:sldId id="288" r:id="rId26"/>
    <p:sldId id="289" r:id="rId27"/>
    <p:sldId id="290" r:id="rId28"/>
    <p:sldId id="291" r:id="rId29"/>
    <p:sldId id="292" r:id="rId30"/>
    <p:sldId id="347" r:id="rId31"/>
    <p:sldId id="294" r:id="rId32"/>
    <p:sldId id="295" r:id="rId33"/>
    <p:sldId id="296" r:id="rId34"/>
    <p:sldId id="351" r:id="rId35"/>
    <p:sldId id="298" r:id="rId36"/>
    <p:sldId id="299" r:id="rId37"/>
    <p:sldId id="300" r:id="rId38"/>
    <p:sldId id="301" r:id="rId39"/>
    <p:sldId id="302" r:id="rId40"/>
    <p:sldId id="305" r:id="rId41"/>
    <p:sldId id="306" r:id="rId42"/>
    <p:sldId id="307" r:id="rId43"/>
    <p:sldId id="310" r:id="rId44"/>
    <p:sldId id="312" r:id="rId45"/>
    <p:sldId id="352" r:id="rId46"/>
    <p:sldId id="318" r:id="rId47"/>
    <p:sldId id="319" r:id="rId48"/>
    <p:sldId id="320" r:id="rId49"/>
    <p:sldId id="321" r:id="rId50"/>
    <p:sldId id="323" r:id="rId51"/>
    <p:sldId id="325" r:id="rId52"/>
    <p:sldId id="350" r:id="rId53"/>
    <p:sldId id="326" r:id="rId54"/>
    <p:sldId id="328" r:id="rId55"/>
    <p:sldId id="330" r:id="rId56"/>
    <p:sldId id="331" r:id="rId57"/>
    <p:sldId id="332" r:id="rId58"/>
    <p:sldId id="327" r:id="rId59"/>
    <p:sldId id="333" r:id="rId60"/>
    <p:sldId id="334" r:id="rId61"/>
    <p:sldId id="336" r:id="rId62"/>
    <p:sldId id="338" r:id="rId63"/>
    <p:sldId id="357" r:id="rId64"/>
    <p:sldId id="358" r:id="rId65"/>
    <p:sldId id="340" r:id="rId66"/>
    <p:sldId id="341" r:id="rId67"/>
    <p:sldId id="342" r:id="rId68"/>
    <p:sldId id="343" r:id="rId69"/>
    <p:sldId id="344" r:id="rId70"/>
    <p:sldId id="354" r:id="rId71"/>
    <p:sldId id="356" r:id="rId72"/>
  </p:sldIdLst>
  <p:sldSz cx="9144000" cy="5715000" type="screen16x1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FF99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441" autoAdjust="0"/>
    <p:restoredTop sz="94624" autoAdjust="0"/>
  </p:normalViewPr>
  <p:slideViewPr>
    <p:cSldViewPr>
      <p:cViewPr>
        <p:scale>
          <a:sx n="90" d="100"/>
          <a:sy n="90" d="100"/>
        </p:scale>
        <p:origin x="-582" y="3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420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633A9-4765-4C18-ACFD-BDFDF0A5F7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1B42862-93B1-4A20-B51F-73C57A55719B}">
      <dgm:prSet phldrT="[Text]" custT="1"/>
      <dgm:spPr/>
      <dgm:t>
        <a:bodyPr/>
        <a:lstStyle/>
        <a:p>
          <a:pPr algn="ctr"/>
          <a:r>
            <a: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ลักษณะการกระทำละเมิดของ</a:t>
          </a:r>
          <a:r>
            <a:rPr lang="th-TH" sz="2000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เจ้าหน้าที่ในการปฏิบัติหน้าที่</a:t>
          </a:r>
          <a:endParaRPr lang="th-TH" sz="20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algn="ctr"/>
          <a:r>
            <a: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ตาม พ.ร.บ.ความรับผิดทางละเมิดฯ และระเบียบ สนร. ฯ</a:t>
          </a:r>
        </a:p>
      </dgm:t>
    </dgm:pt>
    <dgm:pt modelId="{30CC2656-FE9A-42A7-9C94-E775F6FAE711}" type="parTrans" cxnId="{1EBDE319-3201-4475-89B9-232D5CB22D47}">
      <dgm:prSet/>
      <dgm:spPr/>
      <dgm:t>
        <a:bodyPr/>
        <a:lstStyle/>
        <a:p>
          <a:endParaRPr lang="th-TH"/>
        </a:p>
      </dgm:t>
    </dgm:pt>
    <dgm:pt modelId="{26427616-A2A8-4C18-929E-641F83265817}" type="sibTrans" cxnId="{1EBDE319-3201-4475-89B9-232D5CB22D47}">
      <dgm:prSet/>
      <dgm:spPr/>
      <dgm:t>
        <a:bodyPr/>
        <a:lstStyle/>
        <a:p>
          <a:endParaRPr lang="th-TH"/>
        </a:p>
      </dgm:t>
    </dgm:pt>
    <dgm:pt modelId="{63F40CB0-F411-418B-AA25-13A47F3A58E1}">
      <dgm:prSet phldrT="[Text]" custT="1"/>
      <dgm:spPr/>
      <dgm:t>
        <a:bodyPr/>
        <a:lstStyle/>
        <a:p>
          <a:r>
            <a: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กระทำละเมิดต่อหน่วยงานของรัฐ</a:t>
          </a:r>
        </a:p>
        <a:p>
          <a:r>
            <a: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พ.ร.บ.ฯ มาตรา 10</a:t>
          </a:r>
        </a:p>
        <a:p>
          <a:r>
            <a: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ระเบียบ สนร.ฯ หมวด 1 ข้อ 1-ข้อ 29</a:t>
          </a:r>
          <a:endParaRPr lang="th-TH" sz="12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C285A49-64B6-49CA-881F-2D6DE6D028FE}" type="parTrans" cxnId="{4F0D4DBC-9B59-4CEC-8002-1F9377080041}">
      <dgm:prSet/>
      <dgm:spPr/>
      <dgm:t>
        <a:bodyPr/>
        <a:lstStyle/>
        <a:p>
          <a:endParaRPr lang="th-TH"/>
        </a:p>
      </dgm:t>
    </dgm:pt>
    <dgm:pt modelId="{994FDEC7-50FF-4961-88CA-0D4DAD159DC9}" type="sibTrans" cxnId="{4F0D4DBC-9B59-4CEC-8002-1F9377080041}">
      <dgm:prSet/>
      <dgm:spPr/>
      <dgm:t>
        <a:bodyPr/>
        <a:lstStyle/>
        <a:p>
          <a:endParaRPr lang="th-TH"/>
        </a:p>
      </dgm:t>
    </dgm:pt>
    <dgm:pt modelId="{7DB79B00-816A-4C9B-A25F-D29090D838F8}">
      <dgm:prSet phldrT="[Text]" custT="1"/>
      <dgm:spPr/>
      <dgm:t>
        <a:bodyPr/>
        <a:lstStyle/>
        <a:p>
          <a:r>
            <a:rPr lang="th-TH" sz="1600" b="1" dirty="0">
              <a:solidFill>
                <a:schemeClr val="bg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หน่วยงานของรัฐที่เจ้าหน้าที่     ผู้ทำละเมิดสังกัด เช่น สำนัก สำนักงานเขต การพาณิชย์ ฯลฯ</a:t>
          </a:r>
        </a:p>
      </dgm:t>
    </dgm:pt>
    <dgm:pt modelId="{B5F6E501-1BD1-4471-86C5-165EF99B0B07}" type="parTrans" cxnId="{7E015100-8CEF-4068-9D4E-DA890493829E}">
      <dgm:prSet/>
      <dgm:spPr/>
      <dgm:t>
        <a:bodyPr/>
        <a:lstStyle/>
        <a:p>
          <a:endParaRPr lang="th-TH"/>
        </a:p>
      </dgm:t>
    </dgm:pt>
    <dgm:pt modelId="{E224BE32-C978-4DA5-AEDD-D39482857243}" type="sibTrans" cxnId="{7E015100-8CEF-4068-9D4E-DA890493829E}">
      <dgm:prSet/>
      <dgm:spPr/>
      <dgm:t>
        <a:bodyPr/>
        <a:lstStyle/>
        <a:p>
          <a:endParaRPr lang="th-TH"/>
        </a:p>
      </dgm:t>
    </dgm:pt>
    <dgm:pt modelId="{EE5D5BC0-0952-4682-87A2-F1EAA13F9A37}">
      <dgm:prSet phldrT="[Text]" custT="1"/>
      <dgm:spPr/>
      <dgm:t>
        <a:bodyPr/>
        <a:lstStyle/>
        <a:p>
          <a:r>
            <a:rPr lang="th-TH" sz="1600" b="1" dirty="0">
              <a:solidFill>
                <a:schemeClr val="bg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หน่วยงานของรัฐแห่ง</a:t>
          </a:r>
          <a:r>
            <a:rPr lang="th-TH" sz="1600" b="1" dirty="0" smtClean="0">
              <a:solidFill>
                <a:schemeClr val="bg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อื่นหน่วยงาน</a:t>
          </a:r>
          <a:r>
            <a:rPr lang="th-TH" sz="1600" b="1" dirty="0">
              <a:solidFill>
                <a:schemeClr val="bg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ของรัฐเดียว เช่น </a:t>
          </a:r>
          <a:r>
            <a:rPr lang="th-TH" sz="1600" b="1" dirty="0" smtClean="0">
              <a:solidFill>
                <a:schemeClr val="bg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 </a:t>
          </a:r>
          <a:br>
            <a:rPr lang="th-TH" sz="1600" b="1" dirty="0" smtClean="0">
              <a:solidFill>
                <a:schemeClr val="bg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</a:br>
          <a:r>
            <a:rPr lang="th-TH" sz="1600" b="1" dirty="0" smtClean="0">
              <a:solidFill>
                <a:schemeClr val="bg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การ</a:t>
          </a:r>
          <a:r>
            <a:rPr lang="th-TH" sz="1600" b="1" dirty="0">
              <a:solidFill>
                <a:schemeClr val="bg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ไฟฟ้า ขสมก. กระทรวง กรม </a:t>
          </a:r>
          <a:r>
            <a:rPr lang="th-TH" sz="1600" b="1" dirty="0" smtClean="0">
              <a:solidFill>
                <a:schemeClr val="bg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*</a:t>
          </a:r>
          <a:r>
            <a:rPr lang="th-TH" sz="1600" b="1" dirty="0">
              <a:solidFill>
                <a:schemeClr val="bg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หน่วยงานของรัฐหลายหน่วยงาน</a:t>
          </a:r>
          <a:endParaRPr lang="th-TH" sz="1600" dirty="0">
            <a:solidFill>
              <a:schemeClr val="bg2">
                <a:lumMod val="75000"/>
              </a:schemeClr>
            </a:solidFill>
          </a:endParaRPr>
        </a:p>
      </dgm:t>
    </dgm:pt>
    <dgm:pt modelId="{34B3DCD6-E92E-4E5C-9F19-2C01E2D0001F}" type="parTrans" cxnId="{6D321280-812F-40C7-8E81-885A54CC2BCD}">
      <dgm:prSet/>
      <dgm:spPr/>
      <dgm:t>
        <a:bodyPr/>
        <a:lstStyle/>
        <a:p>
          <a:endParaRPr lang="th-TH"/>
        </a:p>
      </dgm:t>
    </dgm:pt>
    <dgm:pt modelId="{2EC8D393-4518-4E45-AAC1-F9D28EFBB555}" type="sibTrans" cxnId="{6D321280-812F-40C7-8E81-885A54CC2BCD}">
      <dgm:prSet/>
      <dgm:spPr/>
      <dgm:t>
        <a:bodyPr/>
        <a:lstStyle/>
        <a:p>
          <a:endParaRPr lang="th-TH"/>
        </a:p>
      </dgm:t>
    </dgm:pt>
    <dgm:pt modelId="{CDEDE8DF-DD32-4E62-8AFC-8E61CC9B1BDF}">
      <dgm:prSet phldrT="[Text]" custT="1"/>
      <dgm:spPr/>
      <dgm:t>
        <a:bodyPr/>
        <a:lstStyle/>
        <a:p>
          <a:r>
            <a: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กระทำละเมิดต่อบุคคลภายนอก</a:t>
          </a:r>
        </a:p>
        <a:p>
          <a:r>
            <a: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พ.ร.บ.ฯ มาตรา 5 และมาตรา 9</a:t>
          </a:r>
        </a:p>
        <a:p>
          <a:r>
            <a: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ระเบียบ สนร.ฯ หมวด 2 ข้อ 30-ข้อ 38</a:t>
          </a:r>
          <a:endParaRPr lang="th-TH" sz="1400" dirty="0"/>
        </a:p>
      </dgm:t>
    </dgm:pt>
    <dgm:pt modelId="{8E831621-800E-4935-AB29-CCD1CC078B0B}" type="parTrans" cxnId="{F12BB87C-2731-4564-852C-E16C0C7383FE}">
      <dgm:prSet/>
      <dgm:spPr/>
      <dgm:t>
        <a:bodyPr/>
        <a:lstStyle/>
        <a:p>
          <a:endParaRPr lang="th-TH"/>
        </a:p>
      </dgm:t>
    </dgm:pt>
    <dgm:pt modelId="{3ABAB3EE-D5B3-46C3-B9C7-9B8A3AC379C1}" type="sibTrans" cxnId="{F12BB87C-2731-4564-852C-E16C0C7383FE}">
      <dgm:prSet/>
      <dgm:spPr/>
      <dgm:t>
        <a:bodyPr/>
        <a:lstStyle/>
        <a:p>
          <a:endParaRPr lang="th-TH"/>
        </a:p>
      </dgm:t>
    </dgm:pt>
    <dgm:pt modelId="{5160B882-EF37-416D-B26D-5E5554793EDB}">
      <dgm:prSet phldrT="[Text]" custT="1"/>
      <dgm:spPr/>
      <dgm:t>
        <a:bodyPr/>
        <a:lstStyle/>
        <a:p>
          <a:r>
            <a: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การยื่นคำขอให้ชดใช้</a:t>
          </a:r>
        </a:p>
        <a:p>
          <a:r>
            <a: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ค่าสินไหมทดแทน</a:t>
          </a:r>
        </a:p>
      </dgm:t>
    </dgm:pt>
    <dgm:pt modelId="{84609D68-5D6D-4AD7-B320-FAC3FA1DED79}" type="parTrans" cxnId="{514B1B9B-5EED-4641-B17C-B47CC2B113DD}">
      <dgm:prSet/>
      <dgm:spPr/>
      <dgm:t>
        <a:bodyPr/>
        <a:lstStyle/>
        <a:p>
          <a:endParaRPr lang="th-TH"/>
        </a:p>
      </dgm:t>
    </dgm:pt>
    <dgm:pt modelId="{B294C01C-D919-4FE5-86DA-266EA74E133D}" type="sibTrans" cxnId="{514B1B9B-5EED-4641-B17C-B47CC2B113DD}">
      <dgm:prSet/>
      <dgm:spPr/>
      <dgm:t>
        <a:bodyPr/>
        <a:lstStyle/>
        <a:p>
          <a:endParaRPr lang="th-TH"/>
        </a:p>
      </dgm:t>
    </dgm:pt>
    <dgm:pt modelId="{A615157F-C798-4299-84E3-4555ED6CD0DE}">
      <dgm:prSet phldrT="[Text]" custT="1"/>
      <dgm:spPr/>
      <dgm:t>
        <a:bodyPr/>
        <a:lstStyle/>
        <a:p>
          <a:r>
            <a:rPr lang="th-TH" sz="18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การฟ้องคดีต่อศาล</a:t>
          </a:r>
        </a:p>
      </dgm:t>
    </dgm:pt>
    <dgm:pt modelId="{D9757DBF-C23A-45C7-B1DC-5291722DD5A1}" type="parTrans" cxnId="{A2957DA0-24C3-4B98-B98F-F99BD01D6552}">
      <dgm:prSet/>
      <dgm:spPr/>
      <dgm:t>
        <a:bodyPr/>
        <a:lstStyle/>
        <a:p>
          <a:endParaRPr lang="th-TH"/>
        </a:p>
      </dgm:t>
    </dgm:pt>
    <dgm:pt modelId="{BBDEC573-0064-4227-90B6-7F5CA5BD4EAA}" type="sibTrans" cxnId="{A2957DA0-24C3-4B98-B98F-F99BD01D6552}">
      <dgm:prSet/>
      <dgm:spPr/>
      <dgm:t>
        <a:bodyPr/>
        <a:lstStyle/>
        <a:p>
          <a:endParaRPr lang="th-TH"/>
        </a:p>
      </dgm:t>
    </dgm:pt>
    <dgm:pt modelId="{6437B834-29CA-42A8-BE1A-1A73640369B8}" type="pres">
      <dgm:prSet presAssocID="{1B2633A9-4765-4C18-ACFD-BDFDF0A5F7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A1B324DF-C6F9-480E-A125-821FD45500F6}" type="pres">
      <dgm:prSet presAssocID="{51B42862-93B1-4A20-B51F-73C57A55719B}" presName="hierRoot1" presStyleCnt="0"/>
      <dgm:spPr/>
    </dgm:pt>
    <dgm:pt modelId="{DBFD631A-39B9-4B7D-9E4F-A785D805EC62}" type="pres">
      <dgm:prSet presAssocID="{51B42862-93B1-4A20-B51F-73C57A55719B}" presName="composite" presStyleCnt="0"/>
      <dgm:spPr/>
    </dgm:pt>
    <dgm:pt modelId="{99BE09F5-4F23-42B0-9D5E-9B3CB1EE14FE}" type="pres">
      <dgm:prSet presAssocID="{51B42862-93B1-4A20-B51F-73C57A55719B}" presName="background" presStyleLbl="node0" presStyleIdx="0" presStyleCnt="2"/>
      <dgm:spPr/>
    </dgm:pt>
    <dgm:pt modelId="{F437501E-8C3D-432F-AF41-DB0727C33AD4}" type="pres">
      <dgm:prSet presAssocID="{51B42862-93B1-4A20-B51F-73C57A55719B}" presName="text" presStyleLbl="fgAcc0" presStyleIdx="0" presStyleCnt="2" custScaleX="38330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9DAE331-F050-4402-8021-4FB84D0C801D}" type="pres">
      <dgm:prSet presAssocID="{51B42862-93B1-4A20-B51F-73C57A55719B}" presName="hierChild2" presStyleCnt="0"/>
      <dgm:spPr/>
    </dgm:pt>
    <dgm:pt modelId="{58EC33E9-9746-4063-96E6-069D9F43B3DC}" type="pres">
      <dgm:prSet presAssocID="{0C285A49-64B6-49CA-881F-2D6DE6D028FE}" presName="Name10" presStyleLbl="parChTrans1D2" presStyleIdx="0" presStyleCnt="2"/>
      <dgm:spPr/>
      <dgm:t>
        <a:bodyPr/>
        <a:lstStyle/>
        <a:p>
          <a:endParaRPr lang="th-TH"/>
        </a:p>
      </dgm:t>
    </dgm:pt>
    <dgm:pt modelId="{40CDE926-9D12-4446-AA9E-5D821EB4E590}" type="pres">
      <dgm:prSet presAssocID="{63F40CB0-F411-418B-AA25-13A47F3A58E1}" presName="hierRoot2" presStyleCnt="0"/>
      <dgm:spPr/>
    </dgm:pt>
    <dgm:pt modelId="{6D0347F7-BEA3-4C19-9A69-8B2C43F618CB}" type="pres">
      <dgm:prSet presAssocID="{63F40CB0-F411-418B-AA25-13A47F3A58E1}" presName="composite2" presStyleCnt="0"/>
      <dgm:spPr/>
    </dgm:pt>
    <dgm:pt modelId="{0CA6260E-3EA2-4D2B-98D1-4B8DABECBC03}" type="pres">
      <dgm:prSet presAssocID="{63F40CB0-F411-418B-AA25-13A47F3A58E1}" presName="background2" presStyleLbl="node2" presStyleIdx="0" presStyleCnt="2"/>
      <dgm:spPr/>
    </dgm:pt>
    <dgm:pt modelId="{EC25701E-89A5-4E0C-B719-0B861D8C83ED}" type="pres">
      <dgm:prSet presAssocID="{63F40CB0-F411-418B-AA25-13A47F3A58E1}" presName="text2" presStyleLbl="fgAcc2" presStyleIdx="0" presStyleCnt="2" custScaleX="215747" custScaleY="12284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37E3DD9-5714-4C3A-9E77-C1AABA9A6E20}" type="pres">
      <dgm:prSet presAssocID="{63F40CB0-F411-418B-AA25-13A47F3A58E1}" presName="hierChild3" presStyleCnt="0"/>
      <dgm:spPr/>
    </dgm:pt>
    <dgm:pt modelId="{0278E683-8D82-4F18-855B-07338E8C55B7}" type="pres">
      <dgm:prSet presAssocID="{B5F6E501-1BD1-4471-86C5-165EF99B0B07}" presName="Name17" presStyleLbl="parChTrans1D3" presStyleIdx="0" presStyleCnt="3"/>
      <dgm:spPr/>
      <dgm:t>
        <a:bodyPr/>
        <a:lstStyle/>
        <a:p>
          <a:endParaRPr lang="th-TH"/>
        </a:p>
      </dgm:t>
    </dgm:pt>
    <dgm:pt modelId="{651A78FF-BF12-4DC2-A787-A8412C46B0F6}" type="pres">
      <dgm:prSet presAssocID="{7DB79B00-816A-4C9B-A25F-D29090D838F8}" presName="hierRoot3" presStyleCnt="0"/>
      <dgm:spPr/>
    </dgm:pt>
    <dgm:pt modelId="{A95F377E-E5C4-4E26-9E66-C819D6CB019B}" type="pres">
      <dgm:prSet presAssocID="{7DB79B00-816A-4C9B-A25F-D29090D838F8}" presName="composite3" presStyleCnt="0"/>
      <dgm:spPr/>
    </dgm:pt>
    <dgm:pt modelId="{107F25FA-AA90-487E-828E-6733328E119E}" type="pres">
      <dgm:prSet presAssocID="{7DB79B00-816A-4C9B-A25F-D29090D838F8}" presName="background3" presStyleLbl="node3" presStyleIdx="0" presStyleCnt="3"/>
      <dgm:spPr/>
    </dgm:pt>
    <dgm:pt modelId="{740CE015-92B4-48C3-97E5-1E6A48CD6FE7}" type="pres">
      <dgm:prSet presAssocID="{7DB79B00-816A-4C9B-A25F-D29090D838F8}" presName="text3" presStyleLbl="fgAcc3" presStyleIdx="0" presStyleCnt="3" custScaleX="16361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A844D46-94F0-4910-85DA-CFFBC4615321}" type="pres">
      <dgm:prSet presAssocID="{7DB79B00-816A-4C9B-A25F-D29090D838F8}" presName="hierChild4" presStyleCnt="0"/>
      <dgm:spPr/>
    </dgm:pt>
    <dgm:pt modelId="{7002E50D-6889-46C0-BDDA-5BDE899F5AA6}" type="pres">
      <dgm:prSet presAssocID="{34B3DCD6-E92E-4E5C-9F19-2C01E2D0001F}" presName="Name17" presStyleLbl="parChTrans1D3" presStyleIdx="1" presStyleCnt="3"/>
      <dgm:spPr/>
      <dgm:t>
        <a:bodyPr/>
        <a:lstStyle/>
        <a:p>
          <a:endParaRPr lang="th-TH"/>
        </a:p>
      </dgm:t>
    </dgm:pt>
    <dgm:pt modelId="{228E9EAF-E0A9-4AD0-A775-E13DF42B1B75}" type="pres">
      <dgm:prSet presAssocID="{EE5D5BC0-0952-4682-87A2-F1EAA13F9A37}" presName="hierRoot3" presStyleCnt="0"/>
      <dgm:spPr/>
    </dgm:pt>
    <dgm:pt modelId="{229D2254-5326-4AD5-8E09-756580E3ABAC}" type="pres">
      <dgm:prSet presAssocID="{EE5D5BC0-0952-4682-87A2-F1EAA13F9A37}" presName="composite3" presStyleCnt="0"/>
      <dgm:spPr/>
    </dgm:pt>
    <dgm:pt modelId="{966749A4-E62D-43EE-A49C-BA8A0939FF21}" type="pres">
      <dgm:prSet presAssocID="{EE5D5BC0-0952-4682-87A2-F1EAA13F9A37}" presName="background3" presStyleLbl="node3" presStyleIdx="1" presStyleCnt="3"/>
      <dgm:spPr/>
    </dgm:pt>
    <dgm:pt modelId="{221E5FC4-26F0-4CBB-AE45-28C686B60861}" type="pres">
      <dgm:prSet presAssocID="{EE5D5BC0-0952-4682-87A2-F1EAA13F9A37}" presName="text3" presStyleLbl="fgAcc3" presStyleIdx="1" presStyleCnt="3" custScaleX="161656" custScaleY="14373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DDEBBBC-948B-432C-AFE0-1599AF2B8BE9}" type="pres">
      <dgm:prSet presAssocID="{EE5D5BC0-0952-4682-87A2-F1EAA13F9A37}" presName="hierChild4" presStyleCnt="0"/>
      <dgm:spPr/>
    </dgm:pt>
    <dgm:pt modelId="{F2EAC421-1164-4D17-8B0C-AF786BE5C387}" type="pres">
      <dgm:prSet presAssocID="{8E831621-800E-4935-AB29-CCD1CC078B0B}" presName="Name10" presStyleLbl="parChTrans1D2" presStyleIdx="1" presStyleCnt="2"/>
      <dgm:spPr/>
      <dgm:t>
        <a:bodyPr/>
        <a:lstStyle/>
        <a:p>
          <a:endParaRPr lang="th-TH"/>
        </a:p>
      </dgm:t>
    </dgm:pt>
    <dgm:pt modelId="{F55578AA-E49A-43C7-9CCD-5ACC75A282B3}" type="pres">
      <dgm:prSet presAssocID="{CDEDE8DF-DD32-4E62-8AFC-8E61CC9B1BDF}" presName="hierRoot2" presStyleCnt="0"/>
      <dgm:spPr/>
    </dgm:pt>
    <dgm:pt modelId="{D515414A-2114-463D-B826-00E2E566D592}" type="pres">
      <dgm:prSet presAssocID="{CDEDE8DF-DD32-4E62-8AFC-8E61CC9B1BDF}" presName="composite2" presStyleCnt="0"/>
      <dgm:spPr/>
    </dgm:pt>
    <dgm:pt modelId="{F36F2E3E-99CD-44B6-95E8-BE82A1F2ED76}" type="pres">
      <dgm:prSet presAssocID="{CDEDE8DF-DD32-4E62-8AFC-8E61CC9B1BDF}" presName="background2" presStyleLbl="node2" presStyleIdx="1" presStyleCnt="2"/>
      <dgm:spPr/>
    </dgm:pt>
    <dgm:pt modelId="{5FBE3611-68C8-4C36-B839-753257B4A7EB}" type="pres">
      <dgm:prSet presAssocID="{CDEDE8DF-DD32-4E62-8AFC-8E61CC9B1BDF}" presName="text2" presStyleLbl="fgAcc2" presStyleIdx="1" presStyleCnt="2" custScaleX="254861" custScaleY="12284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1AD0D02-A667-46B4-8D78-CD2B9F3BA6C7}" type="pres">
      <dgm:prSet presAssocID="{CDEDE8DF-DD32-4E62-8AFC-8E61CC9B1BDF}" presName="hierChild3" presStyleCnt="0"/>
      <dgm:spPr/>
    </dgm:pt>
    <dgm:pt modelId="{25EC97B0-9281-4810-A42A-D8EE1567220C}" type="pres">
      <dgm:prSet presAssocID="{84609D68-5D6D-4AD7-B320-FAC3FA1DED79}" presName="Name17" presStyleLbl="parChTrans1D3" presStyleIdx="2" presStyleCnt="3"/>
      <dgm:spPr/>
      <dgm:t>
        <a:bodyPr/>
        <a:lstStyle/>
        <a:p>
          <a:endParaRPr lang="th-TH"/>
        </a:p>
      </dgm:t>
    </dgm:pt>
    <dgm:pt modelId="{77A90B0E-5171-4D95-866A-81D4AAD054C6}" type="pres">
      <dgm:prSet presAssocID="{5160B882-EF37-416D-B26D-5E5554793EDB}" presName="hierRoot3" presStyleCnt="0"/>
      <dgm:spPr/>
    </dgm:pt>
    <dgm:pt modelId="{7625AFC9-F0A3-47E1-9D1D-57A73AA1BC24}" type="pres">
      <dgm:prSet presAssocID="{5160B882-EF37-416D-B26D-5E5554793EDB}" presName="composite3" presStyleCnt="0"/>
      <dgm:spPr/>
    </dgm:pt>
    <dgm:pt modelId="{7649DCBC-41D2-4FF3-97F1-0B3CD133855F}" type="pres">
      <dgm:prSet presAssocID="{5160B882-EF37-416D-B26D-5E5554793EDB}" presName="background3" presStyleLbl="node3" presStyleIdx="2" presStyleCnt="3"/>
      <dgm:spPr/>
    </dgm:pt>
    <dgm:pt modelId="{35174501-9744-46E6-95C3-95F1EA11EC61}" type="pres">
      <dgm:prSet presAssocID="{5160B882-EF37-416D-B26D-5E5554793EDB}" presName="text3" presStyleLbl="fgAcc3" presStyleIdx="2" presStyleCnt="3" custScaleX="134308" custLinFactNeighborX="5214" custLinFactNeighborY="417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721CD05-ED5E-418F-9690-EA37EB85547C}" type="pres">
      <dgm:prSet presAssocID="{5160B882-EF37-416D-B26D-5E5554793EDB}" presName="hierChild4" presStyleCnt="0"/>
      <dgm:spPr/>
    </dgm:pt>
    <dgm:pt modelId="{9E14EAD9-42B1-453A-9269-E146CFEE23CF}" type="pres">
      <dgm:prSet presAssocID="{A615157F-C798-4299-84E3-4555ED6CD0DE}" presName="hierRoot1" presStyleCnt="0"/>
      <dgm:spPr/>
    </dgm:pt>
    <dgm:pt modelId="{3CBBC0F2-2661-4186-AAE8-414DB19D4819}" type="pres">
      <dgm:prSet presAssocID="{A615157F-C798-4299-84E3-4555ED6CD0DE}" presName="composite" presStyleCnt="0"/>
      <dgm:spPr/>
    </dgm:pt>
    <dgm:pt modelId="{045F1ED9-0821-414A-A1E5-D0C538AFC290}" type="pres">
      <dgm:prSet presAssocID="{A615157F-C798-4299-84E3-4555ED6CD0DE}" presName="background" presStyleLbl="node0" presStyleIdx="1" presStyleCnt="2"/>
      <dgm:spPr/>
    </dgm:pt>
    <dgm:pt modelId="{E78532A7-A0DC-4B21-AAA9-453C1A1780AD}" type="pres">
      <dgm:prSet presAssocID="{A615157F-C798-4299-84E3-4555ED6CD0DE}" presName="text" presStyleLbl="fgAcc0" presStyleIdx="1" presStyleCnt="2" custScaleX="110400" custLinFactY="105421" custLinFactNeighborX="310" custLinFactNeighborY="2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C976EF9-DEDD-4DC4-8538-9542086EB2F6}" type="pres">
      <dgm:prSet presAssocID="{A615157F-C798-4299-84E3-4555ED6CD0DE}" presName="hierChild2" presStyleCnt="0"/>
      <dgm:spPr/>
    </dgm:pt>
  </dgm:ptLst>
  <dgm:cxnLst>
    <dgm:cxn modelId="{D81F424E-50AA-4F0D-84B4-B3EBF4A964DC}" type="presOf" srcId="{34B3DCD6-E92E-4E5C-9F19-2C01E2D0001F}" destId="{7002E50D-6889-46C0-BDDA-5BDE899F5AA6}" srcOrd="0" destOrd="0" presId="urn:microsoft.com/office/officeart/2005/8/layout/hierarchy1"/>
    <dgm:cxn modelId="{D32A4917-F637-4F54-9AE3-27E867F8DCFC}" type="presOf" srcId="{5160B882-EF37-416D-B26D-5E5554793EDB}" destId="{35174501-9744-46E6-95C3-95F1EA11EC61}" srcOrd="0" destOrd="0" presId="urn:microsoft.com/office/officeart/2005/8/layout/hierarchy1"/>
    <dgm:cxn modelId="{12278184-4AA5-433F-8172-B45BEF8B4DC4}" type="presOf" srcId="{1B2633A9-4765-4C18-ACFD-BDFDF0A5F74A}" destId="{6437B834-29CA-42A8-BE1A-1A73640369B8}" srcOrd="0" destOrd="0" presId="urn:microsoft.com/office/officeart/2005/8/layout/hierarchy1"/>
    <dgm:cxn modelId="{E7BAC635-542B-4785-85D7-9018FD71F299}" type="presOf" srcId="{8E831621-800E-4935-AB29-CCD1CC078B0B}" destId="{F2EAC421-1164-4D17-8B0C-AF786BE5C387}" srcOrd="0" destOrd="0" presId="urn:microsoft.com/office/officeart/2005/8/layout/hierarchy1"/>
    <dgm:cxn modelId="{FDB99E0C-81E6-4C4A-8627-CD5B8355E164}" type="presOf" srcId="{CDEDE8DF-DD32-4E62-8AFC-8E61CC9B1BDF}" destId="{5FBE3611-68C8-4C36-B839-753257B4A7EB}" srcOrd="0" destOrd="0" presId="urn:microsoft.com/office/officeart/2005/8/layout/hierarchy1"/>
    <dgm:cxn modelId="{F725AEA6-BDC2-42C9-ACD5-E09660C7C42B}" type="presOf" srcId="{63F40CB0-F411-418B-AA25-13A47F3A58E1}" destId="{EC25701E-89A5-4E0C-B719-0B861D8C83ED}" srcOrd="0" destOrd="0" presId="urn:microsoft.com/office/officeart/2005/8/layout/hierarchy1"/>
    <dgm:cxn modelId="{4F0D4DBC-9B59-4CEC-8002-1F9377080041}" srcId="{51B42862-93B1-4A20-B51F-73C57A55719B}" destId="{63F40CB0-F411-418B-AA25-13A47F3A58E1}" srcOrd="0" destOrd="0" parTransId="{0C285A49-64B6-49CA-881F-2D6DE6D028FE}" sibTransId="{994FDEC7-50FF-4961-88CA-0D4DAD159DC9}"/>
    <dgm:cxn modelId="{514B1B9B-5EED-4641-B17C-B47CC2B113DD}" srcId="{CDEDE8DF-DD32-4E62-8AFC-8E61CC9B1BDF}" destId="{5160B882-EF37-416D-B26D-5E5554793EDB}" srcOrd="0" destOrd="0" parTransId="{84609D68-5D6D-4AD7-B320-FAC3FA1DED79}" sibTransId="{B294C01C-D919-4FE5-86DA-266EA74E133D}"/>
    <dgm:cxn modelId="{9096D01B-20D3-4679-8818-191F94BEEF5E}" type="presOf" srcId="{7DB79B00-816A-4C9B-A25F-D29090D838F8}" destId="{740CE015-92B4-48C3-97E5-1E6A48CD6FE7}" srcOrd="0" destOrd="0" presId="urn:microsoft.com/office/officeart/2005/8/layout/hierarchy1"/>
    <dgm:cxn modelId="{A2957DA0-24C3-4B98-B98F-F99BD01D6552}" srcId="{1B2633A9-4765-4C18-ACFD-BDFDF0A5F74A}" destId="{A615157F-C798-4299-84E3-4555ED6CD0DE}" srcOrd="1" destOrd="0" parTransId="{D9757DBF-C23A-45C7-B1DC-5291722DD5A1}" sibTransId="{BBDEC573-0064-4227-90B6-7F5CA5BD4EAA}"/>
    <dgm:cxn modelId="{87508021-BD01-463F-89D0-CA7EA4017841}" type="presOf" srcId="{0C285A49-64B6-49CA-881F-2D6DE6D028FE}" destId="{58EC33E9-9746-4063-96E6-069D9F43B3DC}" srcOrd="0" destOrd="0" presId="urn:microsoft.com/office/officeart/2005/8/layout/hierarchy1"/>
    <dgm:cxn modelId="{1EBDE319-3201-4475-89B9-232D5CB22D47}" srcId="{1B2633A9-4765-4C18-ACFD-BDFDF0A5F74A}" destId="{51B42862-93B1-4A20-B51F-73C57A55719B}" srcOrd="0" destOrd="0" parTransId="{30CC2656-FE9A-42A7-9C94-E775F6FAE711}" sibTransId="{26427616-A2A8-4C18-929E-641F83265817}"/>
    <dgm:cxn modelId="{DB415A91-A3F3-4903-BC50-8E0E674039E9}" type="presOf" srcId="{51B42862-93B1-4A20-B51F-73C57A55719B}" destId="{F437501E-8C3D-432F-AF41-DB0727C33AD4}" srcOrd="0" destOrd="0" presId="urn:microsoft.com/office/officeart/2005/8/layout/hierarchy1"/>
    <dgm:cxn modelId="{2809D013-5F26-4B68-8162-104CD9FFBA73}" type="presOf" srcId="{EE5D5BC0-0952-4682-87A2-F1EAA13F9A37}" destId="{221E5FC4-26F0-4CBB-AE45-28C686B60861}" srcOrd="0" destOrd="0" presId="urn:microsoft.com/office/officeart/2005/8/layout/hierarchy1"/>
    <dgm:cxn modelId="{3D30E3F4-2EB9-47F8-B910-E766D824D34A}" type="presOf" srcId="{A615157F-C798-4299-84E3-4555ED6CD0DE}" destId="{E78532A7-A0DC-4B21-AAA9-453C1A1780AD}" srcOrd="0" destOrd="0" presId="urn:microsoft.com/office/officeart/2005/8/layout/hierarchy1"/>
    <dgm:cxn modelId="{95731824-5CD0-469A-AED4-5A267363741D}" type="presOf" srcId="{B5F6E501-1BD1-4471-86C5-165EF99B0B07}" destId="{0278E683-8D82-4F18-855B-07338E8C55B7}" srcOrd="0" destOrd="0" presId="urn:microsoft.com/office/officeart/2005/8/layout/hierarchy1"/>
    <dgm:cxn modelId="{6D321280-812F-40C7-8E81-885A54CC2BCD}" srcId="{63F40CB0-F411-418B-AA25-13A47F3A58E1}" destId="{EE5D5BC0-0952-4682-87A2-F1EAA13F9A37}" srcOrd="1" destOrd="0" parTransId="{34B3DCD6-E92E-4E5C-9F19-2C01E2D0001F}" sibTransId="{2EC8D393-4518-4E45-AAC1-F9D28EFBB555}"/>
    <dgm:cxn modelId="{316875F4-E934-45F6-83FA-A11517925EA4}" type="presOf" srcId="{84609D68-5D6D-4AD7-B320-FAC3FA1DED79}" destId="{25EC97B0-9281-4810-A42A-D8EE1567220C}" srcOrd="0" destOrd="0" presId="urn:microsoft.com/office/officeart/2005/8/layout/hierarchy1"/>
    <dgm:cxn modelId="{F12BB87C-2731-4564-852C-E16C0C7383FE}" srcId="{51B42862-93B1-4A20-B51F-73C57A55719B}" destId="{CDEDE8DF-DD32-4E62-8AFC-8E61CC9B1BDF}" srcOrd="1" destOrd="0" parTransId="{8E831621-800E-4935-AB29-CCD1CC078B0B}" sibTransId="{3ABAB3EE-D5B3-46C3-B9C7-9B8A3AC379C1}"/>
    <dgm:cxn modelId="{7E015100-8CEF-4068-9D4E-DA890493829E}" srcId="{63F40CB0-F411-418B-AA25-13A47F3A58E1}" destId="{7DB79B00-816A-4C9B-A25F-D29090D838F8}" srcOrd="0" destOrd="0" parTransId="{B5F6E501-1BD1-4471-86C5-165EF99B0B07}" sibTransId="{E224BE32-C978-4DA5-AEDD-D39482857243}"/>
    <dgm:cxn modelId="{AD11FCE2-ADCF-4CB0-B076-05256B646AAC}" type="presParOf" srcId="{6437B834-29CA-42A8-BE1A-1A73640369B8}" destId="{A1B324DF-C6F9-480E-A125-821FD45500F6}" srcOrd="0" destOrd="0" presId="urn:microsoft.com/office/officeart/2005/8/layout/hierarchy1"/>
    <dgm:cxn modelId="{759049BD-A233-4063-88DA-A55376A9104D}" type="presParOf" srcId="{A1B324DF-C6F9-480E-A125-821FD45500F6}" destId="{DBFD631A-39B9-4B7D-9E4F-A785D805EC62}" srcOrd="0" destOrd="0" presId="urn:microsoft.com/office/officeart/2005/8/layout/hierarchy1"/>
    <dgm:cxn modelId="{2665E882-E855-4DF0-9A57-7CD95513E6B7}" type="presParOf" srcId="{DBFD631A-39B9-4B7D-9E4F-A785D805EC62}" destId="{99BE09F5-4F23-42B0-9D5E-9B3CB1EE14FE}" srcOrd="0" destOrd="0" presId="urn:microsoft.com/office/officeart/2005/8/layout/hierarchy1"/>
    <dgm:cxn modelId="{F2BF0D9A-E731-423A-8117-C74CEBFF7FC8}" type="presParOf" srcId="{DBFD631A-39B9-4B7D-9E4F-A785D805EC62}" destId="{F437501E-8C3D-432F-AF41-DB0727C33AD4}" srcOrd="1" destOrd="0" presId="urn:microsoft.com/office/officeart/2005/8/layout/hierarchy1"/>
    <dgm:cxn modelId="{6E488572-C45D-42F2-81F6-06384896F564}" type="presParOf" srcId="{A1B324DF-C6F9-480E-A125-821FD45500F6}" destId="{49DAE331-F050-4402-8021-4FB84D0C801D}" srcOrd="1" destOrd="0" presId="urn:microsoft.com/office/officeart/2005/8/layout/hierarchy1"/>
    <dgm:cxn modelId="{193A489A-0FDD-4463-AE1E-4790FA8FD907}" type="presParOf" srcId="{49DAE331-F050-4402-8021-4FB84D0C801D}" destId="{58EC33E9-9746-4063-96E6-069D9F43B3DC}" srcOrd="0" destOrd="0" presId="urn:microsoft.com/office/officeart/2005/8/layout/hierarchy1"/>
    <dgm:cxn modelId="{77BF53E5-B8D3-4ED7-9A78-7BFEF0F2610A}" type="presParOf" srcId="{49DAE331-F050-4402-8021-4FB84D0C801D}" destId="{40CDE926-9D12-4446-AA9E-5D821EB4E590}" srcOrd="1" destOrd="0" presId="urn:microsoft.com/office/officeart/2005/8/layout/hierarchy1"/>
    <dgm:cxn modelId="{A6BBE7B1-8917-43DF-AA61-73FDA4C55496}" type="presParOf" srcId="{40CDE926-9D12-4446-AA9E-5D821EB4E590}" destId="{6D0347F7-BEA3-4C19-9A69-8B2C43F618CB}" srcOrd="0" destOrd="0" presId="urn:microsoft.com/office/officeart/2005/8/layout/hierarchy1"/>
    <dgm:cxn modelId="{FA5E7C28-7D93-487B-955E-6B0F5EAEF3C5}" type="presParOf" srcId="{6D0347F7-BEA3-4C19-9A69-8B2C43F618CB}" destId="{0CA6260E-3EA2-4D2B-98D1-4B8DABECBC03}" srcOrd="0" destOrd="0" presId="urn:microsoft.com/office/officeart/2005/8/layout/hierarchy1"/>
    <dgm:cxn modelId="{B267EA74-F78E-44FB-BD3C-04796BDC34CB}" type="presParOf" srcId="{6D0347F7-BEA3-4C19-9A69-8B2C43F618CB}" destId="{EC25701E-89A5-4E0C-B719-0B861D8C83ED}" srcOrd="1" destOrd="0" presId="urn:microsoft.com/office/officeart/2005/8/layout/hierarchy1"/>
    <dgm:cxn modelId="{59C08694-DF84-4AF3-97F0-DE7418A60E3F}" type="presParOf" srcId="{40CDE926-9D12-4446-AA9E-5D821EB4E590}" destId="{D37E3DD9-5714-4C3A-9E77-C1AABA9A6E20}" srcOrd="1" destOrd="0" presId="urn:microsoft.com/office/officeart/2005/8/layout/hierarchy1"/>
    <dgm:cxn modelId="{91603DFE-16E0-4F9E-AE44-BAA3176C3993}" type="presParOf" srcId="{D37E3DD9-5714-4C3A-9E77-C1AABA9A6E20}" destId="{0278E683-8D82-4F18-855B-07338E8C55B7}" srcOrd="0" destOrd="0" presId="urn:microsoft.com/office/officeart/2005/8/layout/hierarchy1"/>
    <dgm:cxn modelId="{B2567179-23AF-433A-A2B3-A5D6150F494D}" type="presParOf" srcId="{D37E3DD9-5714-4C3A-9E77-C1AABA9A6E20}" destId="{651A78FF-BF12-4DC2-A787-A8412C46B0F6}" srcOrd="1" destOrd="0" presId="urn:microsoft.com/office/officeart/2005/8/layout/hierarchy1"/>
    <dgm:cxn modelId="{9D6808D1-3895-4922-A579-DA9A7B64D73C}" type="presParOf" srcId="{651A78FF-BF12-4DC2-A787-A8412C46B0F6}" destId="{A95F377E-E5C4-4E26-9E66-C819D6CB019B}" srcOrd="0" destOrd="0" presId="urn:microsoft.com/office/officeart/2005/8/layout/hierarchy1"/>
    <dgm:cxn modelId="{72DB1118-AB1A-4E99-A070-F2A2DFA38CEC}" type="presParOf" srcId="{A95F377E-E5C4-4E26-9E66-C819D6CB019B}" destId="{107F25FA-AA90-487E-828E-6733328E119E}" srcOrd="0" destOrd="0" presId="urn:microsoft.com/office/officeart/2005/8/layout/hierarchy1"/>
    <dgm:cxn modelId="{D64C685C-1C1E-4974-B26A-F2403492FA1F}" type="presParOf" srcId="{A95F377E-E5C4-4E26-9E66-C819D6CB019B}" destId="{740CE015-92B4-48C3-97E5-1E6A48CD6FE7}" srcOrd="1" destOrd="0" presId="urn:microsoft.com/office/officeart/2005/8/layout/hierarchy1"/>
    <dgm:cxn modelId="{E9E9731A-4DF9-4253-8F97-7955953896EA}" type="presParOf" srcId="{651A78FF-BF12-4DC2-A787-A8412C46B0F6}" destId="{3A844D46-94F0-4910-85DA-CFFBC4615321}" srcOrd="1" destOrd="0" presId="urn:microsoft.com/office/officeart/2005/8/layout/hierarchy1"/>
    <dgm:cxn modelId="{225ACAA1-2975-4595-8910-5BBA8E43519E}" type="presParOf" srcId="{D37E3DD9-5714-4C3A-9E77-C1AABA9A6E20}" destId="{7002E50D-6889-46C0-BDDA-5BDE899F5AA6}" srcOrd="2" destOrd="0" presId="urn:microsoft.com/office/officeart/2005/8/layout/hierarchy1"/>
    <dgm:cxn modelId="{C4DA40B5-B4E7-49BD-A973-B1EE94485113}" type="presParOf" srcId="{D37E3DD9-5714-4C3A-9E77-C1AABA9A6E20}" destId="{228E9EAF-E0A9-4AD0-A775-E13DF42B1B75}" srcOrd="3" destOrd="0" presId="urn:microsoft.com/office/officeart/2005/8/layout/hierarchy1"/>
    <dgm:cxn modelId="{DC4B0FBC-9627-48AF-A359-425368078075}" type="presParOf" srcId="{228E9EAF-E0A9-4AD0-A775-E13DF42B1B75}" destId="{229D2254-5326-4AD5-8E09-756580E3ABAC}" srcOrd="0" destOrd="0" presId="urn:microsoft.com/office/officeart/2005/8/layout/hierarchy1"/>
    <dgm:cxn modelId="{A6E17393-8E21-4E55-BBE1-82CB330382F3}" type="presParOf" srcId="{229D2254-5326-4AD5-8E09-756580E3ABAC}" destId="{966749A4-E62D-43EE-A49C-BA8A0939FF21}" srcOrd="0" destOrd="0" presId="urn:microsoft.com/office/officeart/2005/8/layout/hierarchy1"/>
    <dgm:cxn modelId="{6BDCD0CA-61A3-48CF-BD41-B60F0C6C2A4D}" type="presParOf" srcId="{229D2254-5326-4AD5-8E09-756580E3ABAC}" destId="{221E5FC4-26F0-4CBB-AE45-28C686B60861}" srcOrd="1" destOrd="0" presId="urn:microsoft.com/office/officeart/2005/8/layout/hierarchy1"/>
    <dgm:cxn modelId="{D7DD0928-9CC6-4E78-A1AB-3EC197F604E7}" type="presParOf" srcId="{228E9EAF-E0A9-4AD0-A775-E13DF42B1B75}" destId="{7DDEBBBC-948B-432C-AFE0-1599AF2B8BE9}" srcOrd="1" destOrd="0" presId="urn:microsoft.com/office/officeart/2005/8/layout/hierarchy1"/>
    <dgm:cxn modelId="{BF6909B4-1D19-4302-B57E-DD21A4F9A015}" type="presParOf" srcId="{49DAE331-F050-4402-8021-4FB84D0C801D}" destId="{F2EAC421-1164-4D17-8B0C-AF786BE5C387}" srcOrd="2" destOrd="0" presId="urn:microsoft.com/office/officeart/2005/8/layout/hierarchy1"/>
    <dgm:cxn modelId="{1F3E76BB-2084-4614-B6BF-40BC0E24F951}" type="presParOf" srcId="{49DAE331-F050-4402-8021-4FB84D0C801D}" destId="{F55578AA-E49A-43C7-9CCD-5ACC75A282B3}" srcOrd="3" destOrd="0" presId="urn:microsoft.com/office/officeart/2005/8/layout/hierarchy1"/>
    <dgm:cxn modelId="{E014A40A-9B8E-42FD-A8CE-5656CBB23312}" type="presParOf" srcId="{F55578AA-E49A-43C7-9CCD-5ACC75A282B3}" destId="{D515414A-2114-463D-B826-00E2E566D592}" srcOrd="0" destOrd="0" presId="urn:microsoft.com/office/officeart/2005/8/layout/hierarchy1"/>
    <dgm:cxn modelId="{85B009BB-F04A-4BD1-AFBB-6B149DEF0A82}" type="presParOf" srcId="{D515414A-2114-463D-B826-00E2E566D592}" destId="{F36F2E3E-99CD-44B6-95E8-BE82A1F2ED76}" srcOrd="0" destOrd="0" presId="urn:microsoft.com/office/officeart/2005/8/layout/hierarchy1"/>
    <dgm:cxn modelId="{84B168C1-D854-47EE-A54F-289BE885B884}" type="presParOf" srcId="{D515414A-2114-463D-B826-00E2E566D592}" destId="{5FBE3611-68C8-4C36-B839-753257B4A7EB}" srcOrd="1" destOrd="0" presId="urn:microsoft.com/office/officeart/2005/8/layout/hierarchy1"/>
    <dgm:cxn modelId="{6942090F-3B73-4381-B2D7-7C8C3F3B8186}" type="presParOf" srcId="{F55578AA-E49A-43C7-9CCD-5ACC75A282B3}" destId="{C1AD0D02-A667-46B4-8D78-CD2B9F3BA6C7}" srcOrd="1" destOrd="0" presId="urn:microsoft.com/office/officeart/2005/8/layout/hierarchy1"/>
    <dgm:cxn modelId="{42D18707-0742-47A5-905C-D193342B3DB1}" type="presParOf" srcId="{C1AD0D02-A667-46B4-8D78-CD2B9F3BA6C7}" destId="{25EC97B0-9281-4810-A42A-D8EE1567220C}" srcOrd="0" destOrd="0" presId="urn:microsoft.com/office/officeart/2005/8/layout/hierarchy1"/>
    <dgm:cxn modelId="{95776918-8537-41B3-9AA4-02580791BEDA}" type="presParOf" srcId="{C1AD0D02-A667-46B4-8D78-CD2B9F3BA6C7}" destId="{77A90B0E-5171-4D95-866A-81D4AAD054C6}" srcOrd="1" destOrd="0" presId="urn:microsoft.com/office/officeart/2005/8/layout/hierarchy1"/>
    <dgm:cxn modelId="{5F96B737-0ED6-4E1A-8CBA-C6EEC9965F9B}" type="presParOf" srcId="{77A90B0E-5171-4D95-866A-81D4AAD054C6}" destId="{7625AFC9-F0A3-47E1-9D1D-57A73AA1BC24}" srcOrd="0" destOrd="0" presId="urn:microsoft.com/office/officeart/2005/8/layout/hierarchy1"/>
    <dgm:cxn modelId="{E97921A9-26C9-4646-A59A-05FCA77D9C9E}" type="presParOf" srcId="{7625AFC9-F0A3-47E1-9D1D-57A73AA1BC24}" destId="{7649DCBC-41D2-4FF3-97F1-0B3CD133855F}" srcOrd="0" destOrd="0" presId="urn:microsoft.com/office/officeart/2005/8/layout/hierarchy1"/>
    <dgm:cxn modelId="{BC9D9F1E-3E79-4A57-B0DF-083802A39C25}" type="presParOf" srcId="{7625AFC9-F0A3-47E1-9D1D-57A73AA1BC24}" destId="{35174501-9744-46E6-95C3-95F1EA11EC61}" srcOrd="1" destOrd="0" presId="urn:microsoft.com/office/officeart/2005/8/layout/hierarchy1"/>
    <dgm:cxn modelId="{FD7F482B-9F83-4EF3-9E0B-06E3C7B07ED5}" type="presParOf" srcId="{77A90B0E-5171-4D95-866A-81D4AAD054C6}" destId="{9721CD05-ED5E-418F-9690-EA37EB85547C}" srcOrd="1" destOrd="0" presId="urn:microsoft.com/office/officeart/2005/8/layout/hierarchy1"/>
    <dgm:cxn modelId="{78A37D06-FC3A-4A7F-8BEE-86FD0F8CD67B}" type="presParOf" srcId="{6437B834-29CA-42A8-BE1A-1A73640369B8}" destId="{9E14EAD9-42B1-453A-9269-E146CFEE23CF}" srcOrd="1" destOrd="0" presId="urn:microsoft.com/office/officeart/2005/8/layout/hierarchy1"/>
    <dgm:cxn modelId="{09139CE0-F9E9-4092-91DA-C51D0DCD84E3}" type="presParOf" srcId="{9E14EAD9-42B1-453A-9269-E146CFEE23CF}" destId="{3CBBC0F2-2661-4186-AAE8-414DB19D4819}" srcOrd="0" destOrd="0" presId="urn:microsoft.com/office/officeart/2005/8/layout/hierarchy1"/>
    <dgm:cxn modelId="{D148D1A9-FC8D-4248-9188-5B855BB7E1DF}" type="presParOf" srcId="{3CBBC0F2-2661-4186-AAE8-414DB19D4819}" destId="{045F1ED9-0821-414A-A1E5-D0C538AFC290}" srcOrd="0" destOrd="0" presId="urn:microsoft.com/office/officeart/2005/8/layout/hierarchy1"/>
    <dgm:cxn modelId="{FA1FF051-4DFF-43B3-9FEF-7509B7A0CB12}" type="presParOf" srcId="{3CBBC0F2-2661-4186-AAE8-414DB19D4819}" destId="{E78532A7-A0DC-4B21-AAA9-453C1A1780AD}" srcOrd="1" destOrd="0" presId="urn:microsoft.com/office/officeart/2005/8/layout/hierarchy1"/>
    <dgm:cxn modelId="{0D3A03AD-ED18-4033-AF29-BE8B2CFF8293}" type="presParOf" srcId="{9E14EAD9-42B1-453A-9269-E146CFEE23CF}" destId="{8C976EF9-DEDD-4DC4-8538-9542086EB2F6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84F3C9-438C-44CA-BFF1-C5DB58EA939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B1280A-8CA4-437C-A12E-D9F3003846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3200" b="1" dirty="0">
              <a:latin typeface="TH SarabunIT๙" pitchFamily="34" charset="-34"/>
              <a:cs typeface="TH SarabunIT๙" pitchFamily="34" charset="-34"/>
            </a:rPr>
            <a:t>ทุจริตทางการเงินหรือทรัพย์สิน  </a:t>
          </a:r>
          <a:endParaRPr lang="en-US" sz="3200" dirty="0">
            <a:latin typeface="TH SarabunIT๙" pitchFamily="34" charset="-34"/>
            <a:cs typeface="TH SarabunIT๙" pitchFamily="34" charset="-34"/>
          </a:endParaRPr>
        </a:p>
      </dgm:t>
    </dgm:pt>
    <dgm:pt modelId="{3322E1C5-4716-4986-84FB-9D2DD964B886}" type="parTrans" cxnId="{8B2220E0-12C7-468E-BFC3-D44B3992BB07}">
      <dgm:prSet/>
      <dgm:spPr/>
      <dgm:t>
        <a:bodyPr/>
        <a:lstStyle/>
        <a:p>
          <a:endParaRPr lang="en-US"/>
        </a:p>
      </dgm:t>
    </dgm:pt>
    <dgm:pt modelId="{D113CF35-89A7-4B83-BE0B-5DD8A65DDE0A}" type="sibTrans" cxnId="{8B2220E0-12C7-468E-BFC3-D44B3992BB0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EB3F3A-3265-4B3B-BE72-F5CF54099A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3200" b="1" dirty="0"/>
            <a:t> </a:t>
          </a:r>
          <a:r>
            <a:rPr lang="th-TH" sz="3200" b="1" dirty="0">
              <a:latin typeface="TH SarabunIT๙" pitchFamily="34" charset="-34"/>
              <a:cs typeface="TH SarabunIT๙" pitchFamily="34" charset="-34"/>
            </a:rPr>
            <a:t>ไม่ปฏิบัติตามกฎหมายและระเบียบ</a:t>
          </a:r>
          <a:endParaRPr lang="en-US" sz="3200" dirty="0">
            <a:latin typeface="TH SarabunIT๙" pitchFamily="34" charset="-34"/>
            <a:cs typeface="TH SarabunIT๙" pitchFamily="34" charset="-34"/>
          </a:endParaRPr>
        </a:p>
      </dgm:t>
    </dgm:pt>
    <dgm:pt modelId="{3B9DA73D-8E14-40B0-89A0-3BA723724F51}" type="parTrans" cxnId="{A71DB1D9-D2C5-4BFF-A683-4573A66AD46E}">
      <dgm:prSet/>
      <dgm:spPr/>
      <dgm:t>
        <a:bodyPr/>
        <a:lstStyle/>
        <a:p>
          <a:endParaRPr lang="en-US"/>
        </a:p>
      </dgm:t>
    </dgm:pt>
    <dgm:pt modelId="{4288834A-5207-4493-BEC6-BAA10A4FF16A}" type="sibTrans" cxnId="{A71DB1D9-D2C5-4BFF-A683-4573A66AD4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93DC913-BA90-4AA1-AD85-454C0157F8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b="1" dirty="0">
              <a:latin typeface="TH SarabunIT๙" pitchFamily="34" charset="-34"/>
              <a:cs typeface="TH SarabunIT๙" pitchFamily="34" charset="-34"/>
            </a:rPr>
            <a:t> คนร้ายกระทำโจรกรรมหรือทรัพย์สินสูญหาย  </a:t>
          </a:r>
          <a:endParaRPr lang="en-US" sz="2800" dirty="0">
            <a:latin typeface="TH SarabunIT๙" pitchFamily="34" charset="-34"/>
            <a:cs typeface="TH SarabunIT๙" pitchFamily="34" charset="-34"/>
          </a:endParaRPr>
        </a:p>
      </dgm:t>
    </dgm:pt>
    <dgm:pt modelId="{C440790A-B7A3-4EB3-AC5B-57F2A29BED80}" type="parTrans" cxnId="{ED667BCF-1BF5-4E75-9A32-2B3EDBD46A20}">
      <dgm:prSet/>
      <dgm:spPr/>
      <dgm:t>
        <a:bodyPr/>
        <a:lstStyle/>
        <a:p>
          <a:endParaRPr lang="en-US"/>
        </a:p>
      </dgm:t>
    </dgm:pt>
    <dgm:pt modelId="{91A1F0D1-FC23-47F5-B188-D3AFDA442C15}" type="sibTrans" cxnId="{ED667BCF-1BF5-4E75-9A32-2B3EDBD46A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42EA1DD-E1C8-4811-9751-ED88D178C3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3200" b="1" dirty="0">
              <a:latin typeface="TH SarabunIT๙" pitchFamily="34" charset="-34"/>
              <a:cs typeface="TH SarabunIT๙" pitchFamily="34" charset="-34"/>
            </a:rPr>
            <a:t> อาคารสถานที่ถูกเพลิงไหม้  </a:t>
          </a:r>
          <a:endParaRPr lang="en-US" sz="3200" dirty="0">
            <a:latin typeface="TH SarabunIT๙" pitchFamily="34" charset="-34"/>
            <a:cs typeface="TH SarabunIT๙" pitchFamily="34" charset="-34"/>
          </a:endParaRPr>
        </a:p>
      </dgm:t>
    </dgm:pt>
    <dgm:pt modelId="{7A137059-0FF4-4719-A87D-ECAF1437F280}" type="parTrans" cxnId="{C9022089-2220-47EB-9B3B-176BAB6D97AB}">
      <dgm:prSet/>
      <dgm:spPr/>
      <dgm:t>
        <a:bodyPr/>
        <a:lstStyle/>
        <a:p>
          <a:endParaRPr lang="en-US"/>
        </a:p>
      </dgm:t>
    </dgm:pt>
    <dgm:pt modelId="{412CCB82-275F-4B43-BF22-B4930E7A9288}" type="sibTrans" cxnId="{C9022089-2220-47EB-9B3B-176BAB6D97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AC60E9-C019-419A-A5CB-F6BAB52023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3200" b="1" dirty="0">
              <a:latin typeface="TH SarabunIT๙" pitchFamily="34" charset="-34"/>
              <a:cs typeface="TH SarabunIT๙" pitchFamily="34" charset="-34"/>
            </a:rPr>
            <a:t>อุบัติเหตุยานพาหนะ</a:t>
          </a:r>
          <a:r>
            <a:rPr lang="th-TH" sz="3200" b="1" dirty="0"/>
            <a:t>	 </a:t>
          </a:r>
          <a:endParaRPr lang="en-US" sz="3200" dirty="0"/>
        </a:p>
      </dgm:t>
    </dgm:pt>
    <dgm:pt modelId="{ED2AE770-F3FF-472D-8707-E8A4DC36E61F}" type="parTrans" cxnId="{7A282C30-DA89-4FBD-8027-720EB1F24567}">
      <dgm:prSet/>
      <dgm:spPr/>
      <dgm:t>
        <a:bodyPr/>
        <a:lstStyle/>
        <a:p>
          <a:endParaRPr lang="en-US"/>
        </a:p>
      </dgm:t>
    </dgm:pt>
    <dgm:pt modelId="{294F6043-E1CB-4F48-8B1A-1D812F607D0C}" type="sibTrans" cxnId="{7A282C30-DA89-4FBD-8027-720EB1F24567}">
      <dgm:prSet/>
      <dgm:spPr/>
      <dgm:t>
        <a:bodyPr/>
        <a:lstStyle/>
        <a:p>
          <a:endParaRPr lang="en-US"/>
        </a:p>
      </dgm:t>
    </dgm:pt>
    <dgm:pt modelId="{16148E39-B932-49A1-8F8B-8FF9EA3FD1E9}" type="pres">
      <dgm:prSet presAssocID="{0D84F3C9-438C-44CA-BFF1-C5DB58EA939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1A3FD1C-1ABF-4A7E-8E04-C942D846DDA3}" type="pres">
      <dgm:prSet presAssocID="{79B1280A-8CA4-437C-A12E-D9F3003846B8}" presName="compNode" presStyleCnt="0"/>
      <dgm:spPr/>
    </dgm:pt>
    <dgm:pt modelId="{20F22E3F-E26D-47F1-8CE7-5FE6ACDD7E7A}" type="pres">
      <dgm:prSet presAssocID="{79B1280A-8CA4-437C-A12E-D9F3003846B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itcoin"/>
        </a:ext>
      </dgm:extLst>
    </dgm:pt>
    <dgm:pt modelId="{1A11632B-0605-4E38-B5A5-BB1EA442E332}" type="pres">
      <dgm:prSet presAssocID="{79B1280A-8CA4-437C-A12E-D9F3003846B8}" presName="spaceRect" presStyleCnt="0"/>
      <dgm:spPr/>
    </dgm:pt>
    <dgm:pt modelId="{45714B1B-F731-4E33-B05C-24B4C7A35A4B}" type="pres">
      <dgm:prSet presAssocID="{79B1280A-8CA4-437C-A12E-D9F3003846B8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D48B915B-3B87-48F5-955D-5C7D16FD55B4}" type="pres">
      <dgm:prSet presAssocID="{D113CF35-89A7-4B83-BE0B-5DD8A65DDE0A}" presName="sibTrans" presStyleCnt="0"/>
      <dgm:spPr/>
    </dgm:pt>
    <dgm:pt modelId="{166942D0-134A-4DF4-9D97-717967CE375C}" type="pres">
      <dgm:prSet presAssocID="{E8EB3F3A-3265-4B3B-BE72-F5CF54099AD4}" presName="compNode" presStyleCnt="0"/>
      <dgm:spPr/>
    </dgm:pt>
    <dgm:pt modelId="{02FC4885-D20A-460A-9989-E1F4E0E8CACC}" type="pres">
      <dgm:prSet presAssocID="{E8EB3F3A-3265-4B3B-BE72-F5CF54099AD4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Gavel"/>
        </a:ext>
      </dgm:extLst>
    </dgm:pt>
    <dgm:pt modelId="{5727DA5D-7C0B-4F23-9020-520CF0BF644C}" type="pres">
      <dgm:prSet presAssocID="{E8EB3F3A-3265-4B3B-BE72-F5CF54099AD4}" presName="spaceRect" presStyleCnt="0"/>
      <dgm:spPr/>
    </dgm:pt>
    <dgm:pt modelId="{199E1A52-1AD0-4D13-801A-039A278002B4}" type="pres">
      <dgm:prSet presAssocID="{E8EB3F3A-3265-4B3B-BE72-F5CF54099AD4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8FBB660A-6880-459B-BFEB-6E9A2D49B18A}" type="pres">
      <dgm:prSet presAssocID="{4288834A-5207-4493-BEC6-BAA10A4FF16A}" presName="sibTrans" presStyleCnt="0"/>
      <dgm:spPr/>
    </dgm:pt>
    <dgm:pt modelId="{23B7CF51-BBE9-423B-B416-9C6EB56890C7}" type="pres">
      <dgm:prSet presAssocID="{093DC913-BA90-4AA1-AD85-454C0157F870}" presName="compNode" presStyleCnt="0"/>
      <dgm:spPr/>
    </dgm:pt>
    <dgm:pt modelId="{89B47311-5FD0-495E-96CC-7AC55720E22A}" type="pres">
      <dgm:prSet presAssocID="{093DC913-BA90-4AA1-AD85-454C0157F870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Robber"/>
        </a:ext>
      </dgm:extLst>
    </dgm:pt>
    <dgm:pt modelId="{120427FD-42A0-41F2-BCAA-06D28ED5F2E6}" type="pres">
      <dgm:prSet presAssocID="{093DC913-BA90-4AA1-AD85-454C0157F870}" presName="spaceRect" presStyleCnt="0"/>
      <dgm:spPr/>
    </dgm:pt>
    <dgm:pt modelId="{D1D28DC6-A00B-417D-9B01-AEEBB13E4620}" type="pres">
      <dgm:prSet presAssocID="{093DC913-BA90-4AA1-AD85-454C0157F870}" presName="textRect" presStyleLbl="revTx" presStyleIdx="2" presStyleCnt="5" custScaleX="139584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8ABA540F-6220-40C8-BE62-4AC2BB635EC4}" type="pres">
      <dgm:prSet presAssocID="{91A1F0D1-FC23-47F5-B188-D3AFDA442C15}" presName="sibTrans" presStyleCnt="0"/>
      <dgm:spPr/>
    </dgm:pt>
    <dgm:pt modelId="{735B560D-9ADA-4492-9AAD-CA68F4E16104}" type="pres">
      <dgm:prSet presAssocID="{842EA1DD-E1C8-4811-9751-ED88D178C31B}" presName="compNode" presStyleCnt="0"/>
      <dgm:spPr/>
    </dgm:pt>
    <dgm:pt modelId="{59DADE91-2EE5-49C1-AD16-B6A88F3A3631}" type="pres">
      <dgm:prSet presAssocID="{842EA1DD-E1C8-4811-9751-ED88D178C31B}" presName="icon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Fire"/>
        </a:ext>
      </dgm:extLst>
    </dgm:pt>
    <dgm:pt modelId="{4BE83F88-1D29-46A1-BF23-FD5A4058791B}" type="pres">
      <dgm:prSet presAssocID="{842EA1DD-E1C8-4811-9751-ED88D178C31B}" presName="spaceRect" presStyleCnt="0"/>
      <dgm:spPr/>
    </dgm:pt>
    <dgm:pt modelId="{19A99A61-3493-45FB-BC83-10A9B60BFB42}" type="pres">
      <dgm:prSet presAssocID="{842EA1DD-E1C8-4811-9751-ED88D178C31B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6C2EF172-9F24-4E3C-8B9C-2F07138C9525}" type="pres">
      <dgm:prSet presAssocID="{412CCB82-275F-4B43-BF22-B4930E7A9288}" presName="sibTrans" presStyleCnt="0"/>
      <dgm:spPr/>
    </dgm:pt>
    <dgm:pt modelId="{DFFC81F0-BA9A-4A26-8BC5-085011F4C623}" type="pres">
      <dgm:prSet presAssocID="{4BAC60E9-C019-419A-A5CB-F6BAB5202316}" presName="compNode" presStyleCnt="0"/>
      <dgm:spPr/>
    </dgm:pt>
    <dgm:pt modelId="{3E49B55A-B5E1-480C-A945-F05B8C6E858D}" type="pres">
      <dgm:prSet presAssocID="{4BAC60E9-C019-419A-A5CB-F6BAB5202316}" presName="icon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Ambulance"/>
        </a:ext>
      </dgm:extLst>
    </dgm:pt>
    <dgm:pt modelId="{8ED67703-BC1C-4BDF-8031-6235AC45ED87}" type="pres">
      <dgm:prSet presAssocID="{4BAC60E9-C019-419A-A5CB-F6BAB5202316}" presName="spaceRect" presStyleCnt="0"/>
      <dgm:spPr/>
    </dgm:pt>
    <dgm:pt modelId="{A3AC9A6D-4C73-4727-BAA6-D70857E9B3AA}" type="pres">
      <dgm:prSet presAssocID="{4BAC60E9-C019-419A-A5CB-F6BAB5202316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A282C30-DA89-4FBD-8027-720EB1F24567}" srcId="{0D84F3C9-438C-44CA-BFF1-C5DB58EA939C}" destId="{4BAC60E9-C019-419A-A5CB-F6BAB5202316}" srcOrd="4" destOrd="0" parTransId="{ED2AE770-F3FF-472D-8707-E8A4DC36E61F}" sibTransId="{294F6043-E1CB-4F48-8B1A-1D812F607D0C}"/>
    <dgm:cxn modelId="{41F9647D-E619-44D6-AC67-41C9EA3C1A73}" type="presOf" srcId="{0D84F3C9-438C-44CA-BFF1-C5DB58EA939C}" destId="{16148E39-B932-49A1-8F8B-8FF9EA3FD1E9}" srcOrd="0" destOrd="0" presId="urn:microsoft.com/office/officeart/2018/2/layout/IconLabelList"/>
    <dgm:cxn modelId="{825FBDC2-ADE7-4481-B396-71D831A39EF5}" type="presOf" srcId="{79B1280A-8CA4-437C-A12E-D9F3003846B8}" destId="{45714B1B-F731-4E33-B05C-24B4C7A35A4B}" srcOrd="0" destOrd="0" presId="urn:microsoft.com/office/officeart/2018/2/layout/IconLabelList"/>
    <dgm:cxn modelId="{7AD580F4-F5C0-4AEB-89C8-3B034DB8E243}" type="presOf" srcId="{E8EB3F3A-3265-4B3B-BE72-F5CF54099AD4}" destId="{199E1A52-1AD0-4D13-801A-039A278002B4}" srcOrd="0" destOrd="0" presId="urn:microsoft.com/office/officeart/2018/2/layout/IconLabelList"/>
    <dgm:cxn modelId="{ED667BCF-1BF5-4E75-9A32-2B3EDBD46A20}" srcId="{0D84F3C9-438C-44CA-BFF1-C5DB58EA939C}" destId="{093DC913-BA90-4AA1-AD85-454C0157F870}" srcOrd="2" destOrd="0" parTransId="{C440790A-B7A3-4EB3-AC5B-57F2A29BED80}" sibTransId="{91A1F0D1-FC23-47F5-B188-D3AFDA442C15}"/>
    <dgm:cxn modelId="{A71DB1D9-D2C5-4BFF-A683-4573A66AD46E}" srcId="{0D84F3C9-438C-44CA-BFF1-C5DB58EA939C}" destId="{E8EB3F3A-3265-4B3B-BE72-F5CF54099AD4}" srcOrd="1" destOrd="0" parTransId="{3B9DA73D-8E14-40B0-89A0-3BA723724F51}" sibTransId="{4288834A-5207-4493-BEC6-BAA10A4FF16A}"/>
    <dgm:cxn modelId="{379C9624-C0BF-4DF5-8F7B-0F692D56B204}" type="presOf" srcId="{842EA1DD-E1C8-4811-9751-ED88D178C31B}" destId="{19A99A61-3493-45FB-BC83-10A9B60BFB42}" srcOrd="0" destOrd="0" presId="urn:microsoft.com/office/officeart/2018/2/layout/IconLabelList"/>
    <dgm:cxn modelId="{8B2220E0-12C7-468E-BFC3-D44B3992BB07}" srcId="{0D84F3C9-438C-44CA-BFF1-C5DB58EA939C}" destId="{79B1280A-8CA4-437C-A12E-D9F3003846B8}" srcOrd="0" destOrd="0" parTransId="{3322E1C5-4716-4986-84FB-9D2DD964B886}" sibTransId="{D113CF35-89A7-4B83-BE0B-5DD8A65DDE0A}"/>
    <dgm:cxn modelId="{C9022089-2220-47EB-9B3B-176BAB6D97AB}" srcId="{0D84F3C9-438C-44CA-BFF1-C5DB58EA939C}" destId="{842EA1DD-E1C8-4811-9751-ED88D178C31B}" srcOrd="3" destOrd="0" parTransId="{7A137059-0FF4-4719-A87D-ECAF1437F280}" sibTransId="{412CCB82-275F-4B43-BF22-B4930E7A9288}"/>
    <dgm:cxn modelId="{5DAFB34B-CFC4-4324-8C9F-D2BA44DEC9DC}" type="presOf" srcId="{093DC913-BA90-4AA1-AD85-454C0157F870}" destId="{D1D28DC6-A00B-417D-9B01-AEEBB13E4620}" srcOrd="0" destOrd="0" presId="urn:microsoft.com/office/officeart/2018/2/layout/IconLabelList"/>
    <dgm:cxn modelId="{1F92B9B5-C630-4DB6-9E22-C0BDF5518EE6}" type="presOf" srcId="{4BAC60E9-C019-419A-A5CB-F6BAB5202316}" destId="{A3AC9A6D-4C73-4727-BAA6-D70857E9B3AA}" srcOrd="0" destOrd="0" presId="urn:microsoft.com/office/officeart/2018/2/layout/IconLabelList"/>
    <dgm:cxn modelId="{FFEB6B4B-01C3-44D4-AA82-D5BBF73FF278}" type="presParOf" srcId="{16148E39-B932-49A1-8F8B-8FF9EA3FD1E9}" destId="{E1A3FD1C-1ABF-4A7E-8E04-C942D846DDA3}" srcOrd="0" destOrd="0" presId="urn:microsoft.com/office/officeart/2018/2/layout/IconLabelList"/>
    <dgm:cxn modelId="{287CDA48-153B-452E-857D-B4A1E7CFD21E}" type="presParOf" srcId="{E1A3FD1C-1ABF-4A7E-8E04-C942D846DDA3}" destId="{20F22E3F-E26D-47F1-8CE7-5FE6ACDD7E7A}" srcOrd="0" destOrd="0" presId="urn:microsoft.com/office/officeart/2018/2/layout/IconLabelList"/>
    <dgm:cxn modelId="{30688795-9B1F-4139-9226-D4C9CAC65A14}" type="presParOf" srcId="{E1A3FD1C-1ABF-4A7E-8E04-C942D846DDA3}" destId="{1A11632B-0605-4E38-B5A5-BB1EA442E332}" srcOrd="1" destOrd="0" presId="urn:microsoft.com/office/officeart/2018/2/layout/IconLabelList"/>
    <dgm:cxn modelId="{2A04FF84-5E72-41DC-BDD8-830DE3746452}" type="presParOf" srcId="{E1A3FD1C-1ABF-4A7E-8E04-C942D846DDA3}" destId="{45714B1B-F731-4E33-B05C-24B4C7A35A4B}" srcOrd="2" destOrd="0" presId="urn:microsoft.com/office/officeart/2018/2/layout/IconLabelList"/>
    <dgm:cxn modelId="{40A9B2D1-08E1-4804-B5BB-8F7E699D713D}" type="presParOf" srcId="{16148E39-B932-49A1-8F8B-8FF9EA3FD1E9}" destId="{D48B915B-3B87-48F5-955D-5C7D16FD55B4}" srcOrd="1" destOrd="0" presId="urn:microsoft.com/office/officeart/2018/2/layout/IconLabelList"/>
    <dgm:cxn modelId="{641CC316-CAED-48FA-91B9-C45EC074C5EA}" type="presParOf" srcId="{16148E39-B932-49A1-8F8B-8FF9EA3FD1E9}" destId="{166942D0-134A-4DF4-9D97-717967CE375C}" srcOrd="2" destOrd="0" presId="urn:microsoft.com/office/officeart/2018/2/layout/IconLabelList"/>
    <dgm:cxn modelId="{D3529BBD-533A-4841-8A68-FD124C1C9405}" type="presParOf" srcId="{166942D0-134A-4DF4-9D97-717967CE375C}" destId="{02FC4885-D20A-460A-9989-E1F4E0E8CACC}" srcOrd="0" destOrd="0" presId="urn:microsoft.com/office/officeart/2018/2/layout/IconLabelList"/>
    <dgm:cxn modelId="{0DE10A3F-4CEE-4485-938F-2F2C703BC67B}" type="presParOf" srcId="{166942D0-134A-4DF4-9D97-717967CE375C}" destId="{5727DA5D-7C0B-4F23-9020-520CF0BF644C}" srcOrd="1" destOrd="0" presId="urn:microsoft.com/office/officeart/2018/2/layout/IconLabelList"/>
    <dgm:cxn modelId="{945E5BC4-D0D4-469B-8E2F-6DCD65675AB7}" type="presParOf" srcId="{166942D0-134A-4DF4-9D97-717967CE375C}" destId="{199E1A52-1AD0-4D13-801A-039A278002B4}" srcOrd="2" destOrd="0" presId="urn:microsoft.com/office/officeart/2018/2/layout/IconLabelList"/>
    <dgm:cxn modelId="{29DB0C80-3010-4C1F-9F8F-9E4D91DA3A85}" type="presParOf" srcId="{16148E39-B932-49A1-8F8B-8FF9EA3FD1E9}" destId="{8FBB660A-6880-459B-BFEB-6E9A2D49B18A}" srcOrd="3" destOrd="0" presId="urn:microsoft.com/office/officeart/2018/2/layout/IconLabelList"/>
    <dgm:cxn modelId="{C5698C34-F667-4D56-A7AA-CF6C555DD124}" type="presParOf" srcId="{16148E39-B932-49A1-8F8B-8FF9EA3FD1E9}" destId="{23B7CF51-BBE9-423B-B416-9C6EB56890C7}" srcOrd="4" destOrd="0" presId="urn:microsoft.com/office/officeart/2018/2/layout/IconLabelList"/>
    <dgm:cxn modelId="{C9BDB400-F332-416C-8B8C-03B6E4D8A7F5}" type="presParOf" srcId="{23B7CF51-BBE9-423B-B416-9C6EB56890C7}" destId="{89B47311-5FD0-495E-96CC-7AC55720E22A}" srcOrd="0" destOrd="0" presId="urn:microsoft.com/office/officeart/2018/2/layout/IconLabelList"/>
    <dgm:cxn modelId="{2639DA1A-487D-4540-B8AE-8F95E480A400}" type="presParOf" srcId="{23B7CF51-BBE9-423B-B416-9C6EB56890C7}" destId="{120427FD-42A0-41F2-BCAA-06D28ED5F2E6}" srcOrd="1" destOrd="0" presId="urn:microsoft.com/office/officeart/2018/2/layout/IconLabelList"/>
    <dgm:cxn modelId="{E38BD989-2A64-45FE-82C3-C6E3E1D0CE91}" type="presParOf" srcId="{23B7CF51-BBE9-423B-B416-9C6EB56890C7}" destId="{D1D28DC6-A00B-417D-9B01-AEEBB13E4620}" srcOrd="2" destOrd="0" presId="urn:microsoft.com/office/officeart/2018/2/layout/IconLabelList"/>
    <dgm:cxn modelId="{45085FBF-4DC8-43CC-B35E-E4630F1CCF06}" type="presParOf" srcId="{16148E39-B932-49A1-8F8B-8FF9EA3FD1E9}" destId="{8ABA540F-6220-40C8-BE62-4AC2BB635EC4}" srcOrd="5" destOrd="0" presId="urn:microsoft.com/office/officeart/2018/2/layout/IconLabelList"/>
    <dgm:cxn modelId="{99303045-3798-4FCD-A003-0283D384B011}" type="presParOf" srcId="{16148E39-B932-49A1-8F8B-8FF9EA3FD1E9}" destId="{735B560D-9ADA-4492-9AAD-CA68F4E16104}" srcOrd="6" destOrd="0" presId="urn:microsoft.com/office/officeart/2018/2/layout/IconLabelList"/>
    <dgm:cxn modelId="{AB120BCB-00EA-48AD-ACED-174A8B45870D}" type="presParOf" srcId="{735B560D-9ADA-4492-9AAD-CA68F4E16104}" destId="{59DADE91-2EE5-49C1-AD16-B6A88F3A3631}" srcOrd="0" destOrd="0" presId="urn:microsoft.com/office/officeart/2018/2/layout/IconLabelList"/>
    <dgm:cxn modelId="{37EDFDC7-9DD4-4272-B2FC-006B17662F13}" type="presParOf" srcId="{735B560D-9ADA-4492-9AAD-CA68F4E16104}" destId="{4BE83F88-1D29-46A1-BF23-FD5A4058791B}" srcOrd="1" destOrd="0" presId="urn:microsoft.com/office/officeart/2018/2/layout/IconLabelList"/>
    <dgm:cxn modelId="{A13F7E56-6E02-4609-BBFD-B21DB718B7F7}" type="presParOf" srcId="{735B560D-9ADA-4492-9AAD-CA68F4E16104}" destId="{19A99A61-3493-45FB-BC83-10A9B60BFB42}" srcOrd="2" destOrd="0" presId="urn:microsoft.com/office/officeart/2018/2/layout/IconLabelList"/>
    <dgm:cxn modelId="{EE76E2F9-F520-40D3-82B6-91145B760990}" type="presParOf" srcId="{16148E39-B932-49A1-8F8B-8FF9EA3FD1E9}" destId="{6C2EF172-9F24-4E3C-8B9C-2F07138C9525}" srcOrd="7" destOrd="0" presId="urn:microsoft.com/office/officeart/2018/2/layout/IconLabelList"/>
    <dgm:cxn modelId="{EFAC0FB5-0EC8-49C2-952B-4C1C8EA3DE93}" type="presParOf" srcId="{16148E39-B932-49A1-8F8B-8FF9EA3FD1E9}" destId="{DFFC81F0-BA9A-4A26-8BC5-085011F4C623}" srcOrd="8" destOrd="0" presId="urn:microsoft.com/office/officeart/2018/2/layout/IconLabelList"/>
    <dgm:cxn modelId="{C0417593-8FE6-4868-B7CF-DCA34301FE43}" type="presParOf" srcId="{DFFC81F0-BA9A-4A26-8BC5-085011F4C623}" destId="{3E49B55A-B5E1-480C-A945-F05B8C6E858D}" srcOrd="0" destOrd="0" presId="urn:microsoft.com/office/officeart/2018/2/layout/IconLabelList"/>
    <dgm:cxn modelId="{7746D7EE-2BC6-4F2D-8DEA-D194CD429DA8}" type="presParOf" srcId="{DFFC81F0-BA9A-4A26-8BC5-085011F4C623}" destId="{8ED67703-BC1C-4BDF-8031-6235AC45ED87}" srcOrd="1" destOrd="0" presId="urn:microsoft.com/office/officeart/2018/2/layout/IconLabelList"/>
    <dgm:cxn modelId="{1D3CDF6F-5682-4F33-9D72-E14E17D74A51}" type="presParOf" srcId="{DFFC81F0-BA9A-4A26-8BC5-085011F4C623}" destId="{A3AC9A6D-4C73-4727-BAA6-D70857E9B3AA}" srcOrd="2" destOrd="0" presId="urn:microsoft.com/office/officeart/2018/2/layout/IconLabel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770C8-0B7B-4641-B2C2-47D42A5F11F2}" type="datetimeFigureOut">
              <a:rPr lang="th-TH" smtClean="0"/>
              <a:pPr/>
              <a:t>17/09/63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D7CC-D9AC-419B-981F-299F826A620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err="1"/>
              <a:t>สำนักงานกฎหมายและคดี</a:t>
            </a:r>
            <a:r>
              <a:rPr lang="en-US"/>
              <a:t> สำนักปลัดกรุงเทพมหานคร</a:t>
            </a:r>
            <a:endParaRPr lang="th-TH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7D2537E-F6E8-4C3F-B48C-4305B1C95047}" type="datetime1">
              <a:rPr lang="th-TH" smtClean="0"/>
              <a:pPr/>
              <a:t>17/09/63</a:t>
            </a:fld>
            <a:endParaRPr lang="th-TH"/>
          </a:p>
        </p:txBody>
      </p:sp>
      <p:sp>
        <p:nvSpPr>
          <p:cNvPr id="74756" name="Rectangle 6"/>
          <p:cNvSpPr txBox="1">
            <a:spLocks noGrp="1" noChangeArrowheads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74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50EC3-712A-4E89-BE01-9EB71DF578E9}" type="slidenum">
              <a:rPr lang="en-US" smtClean="0"/>
              <a:pPr/>
              <a:t>1</a:t>
            </a:fld>
            <a:endParaRPr lang="th-TH"/>
          </a:p>
        </p:txBody>
      </p:sp>
      <p:sp>
        <p:nvSpPr>
          <p:cNvPr id="74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45"/>
            <a:ext cx="5028987" cy="4115019"/>
          </a:xfrm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942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42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94213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B8390B07-2553-449B-B133-C7A7EDE69324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94214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94215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9A3210BB-B425-4C40-AD40-496710B00611}" type="slidenum">
              <a:rPr lang="en-US" sz="1200">
                <a:latin typeface="Arial" pitchFamily="34" charset="0"/>
              </a:rPr>
              <a:pPr algn="r"/>
              <a:t>10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952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52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95237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A53B090A-7E1C-40CB-8F26-36273AA4D6FF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95238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95239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F6A84091-678D-4BF3-AC81-818299933969}" type="slidenum">
              <a:rPr lang="en-US" sz="1200">
                <a:latin typeface="Arial" pitchFamily="34" charset="0"/>
              </a:rPr>
              <a:pPr algn="r"/>
              <a:t>11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78853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33ACA190-1261-49B1-80DD-C67DFB03D066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78854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78855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D562F4C5-E73B-428E-BE57-00074267C957}" type="slidenum">
              <a:rPr lang="en-US" sz="1200">
                <a:latin typeface="Arial" pitchFamily="34" charset="0"/>
              </a:rPr>
              <a:pPr algn="r"/>
              <a:t>12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78853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33ACA190-1261-49B1-80DD-C67DFB03D066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78854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78855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D562F4C5-E73B-428E-BE57-00074267C957}" type="slidenum">
              <a:rPr lang="en-US" sz="1200">
                <a:latin typeface="Arial" pitchFamily="34" charset="0"/>
              </a:rPr>
              <a:pPr algn="r"/>
              <a:t>13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003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0035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00357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5F88F465-5BA7-4F7C-89B7-5AA48FA7F79B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100358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00359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224374D3-8253-473C-B3B7-69AA086AD6D2}" type="slidenum">
              <a:rPr lang="en-US" sz="1200">
                <a:latin typeface="Arial" pitchFamily="34" charset="0"/>
              </a:rPr>
              <a:pPr algn="r"/>
              <a:t>14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0240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C6F7CB4-6A70-4DE7-94D5-D6AC844F9496}" type="datetime1">
              <a:rPr lang="th-TH" smtClean="0"/>
              <a:pPr/>
              <a:t>17/09/63</a:t>
            </a:fld>
            <a:endParaRPr lang="th-TH"/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024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EE982-2F8F-43A7-B929-FA7D0F307390}" type="slidenum">
              <a:rPr lang="en-US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7CC-D9AC-419B-981F-299F826A620C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044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044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dirty="0"/>
          </a:p>
        </p:txBody>
      </p:sp>
      <p:sp>
        <p:nvSpPr>
          <p:cNvPr id="104453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2DB677E-A691-4D80-926D-AE9DF2310F04}" type="datetime1">
              <a:rPr lang="th-TH" smtClean="0"/>
              <a:pPr/>
              <a:t>17/09/63</a:t>
            </a:fld>
            <a:endParaRPr lang="th-TH"/>
          </a:p>
        </p:txBody>
      </p:sp>
      <p:sp>
        <p:nvSpPr>
          <p:cNvPr id="104454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0445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DA17D-9284-4C91-8072-F939CC7045EF}" type="slidenum">
              <a:rPr lang="en-US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054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0547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38B7A9A-D5EC-42D7-9F2A-1E37C7EF899A}" type="datetime1">
              <a:rPr lang="th-TH" smtClean="0"/>
              <a:pPr/>
              <a:t>17/09/63</a:t>
            </a:fld>
            <a:endParaRPr lang="th-TH"/>
          </a:p>
        </p:txBody>
      </p:sp>
      <p:sp>
        <p:nvSpPr>
          <p:cNvPr id="105478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0547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488BB-FD6E-41AD-8E10-08D0075A618D}" type="slidenum">
              <a:rPr lang="en-US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06499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06500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06501" name="ตัวยึดวันที่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266A736-D8C4-46EB-9731-1AAB0DB72D18}" type="datetime1">
              <a:rPr lang="th-TH" smtClean="0"/>
              <a:pPr/>
              <a:t>17/09/63</a:t>
            </a:fld>
            <a:endParaRPr lang="th-TH"/>
          </a:p>
        </p:txBody>
      </p:sp>
      <p:sp>
        <p:nvSpPr>
          <p:cNvPr id="106502" name="ตัวยึดท้ายกระดาษ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06503" name="ตัวยึดหมายเลขภาพนิ่ง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21223-BD5A-4AAC-A271-DDD42D7D09EA}" type="slidenum">
              <a:rPr lang="en-US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76805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3790EA80-4B6C-432C-85AE-71294CDA7A75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76806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76807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D4926C3B-B20D-420A-AC02-411A7C0EC56C}" type="slidenum">
              <a:rPr lang="en-US" sz="1200">
                <a:latin typeface="Arial" pitchFamily="34" charset="0"/>
              </a:rPr>
              <a:pPr algn="r"/>
              <a:t>2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228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228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22885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7291D50-C46B-4AD0-99F9-0B7D9FC6DF32}" type="datetime1">
              <a:rPr lang="th-TH" smtClean="0"/>
              <a:pPr/>
              <a:t>17/09/63</a:t>
            </a:fld>
            <a:endParaRPr lang="th-TH"/>
          </a:p>
        </p:txBody>
      </p:sp>
      <p:sp>
        <p:nvSpPr>
          <p:cNvPr id="122886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2288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1B5F2-B253-4EB8-9245-00DE1B802001}" type="slidenum">
              <a:rPr lang="en-US" smtClean="0"/>
              <a:pPr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239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239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23909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E7C0056-F4E7-4510-892E-51C8A05044F3}" type="datetime1">
              <a:rPr lang="th-TH" smtClean="0"/>
              <a:pPr/>
              <a:t>17/09/63</a:t>
            </a:fld>
            <a:endParaRPr lang="th-TH"/>
          </a:p>
        </p:txBody>
      </p:sp>
      <p:sp>
        <p:nvSpPr>
          <p:cNvPr id="123910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2391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EF015-645D-45BE-AC93-994CC7C659FF}" type="slidenum">
              <a:rPr lang="en-US" smtClean="0"/>
              <a:pPr/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xmlns="" id="{86E42C4F-FBE2-4F03-9086-1678E8752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xmlns="" id="{8A7B405B-C98A-435B-B955-7045D52286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73DE47-E730-4BC5-9A5F-2BD9E95E6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29057" indent="-280406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2162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7027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18927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6762478-671A-4E55-9688-12F45ADC0E89}" type="slidenum">
              <a:rPr lang="th-TH" altLang="en-US" sz="12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40</a:t>
            </a:fld>
            <a:endParaRPr lang="th-TH" altLang="en-US" sz="1200" dirty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187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187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18789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D00926-D8DC-402B-938B-AE72A67D6DA8}" type="datetime1">
              <a:rPr lang="th-TH" smtClean="0"/>
              <a:pPr/>
              <a:t>17/09/63</a:t>
            </a:fld>
            <a:endParaRPr lang="th-TH"/>
          </a:p>
        </p:txBody>
      </p:sp>
      <p:sp>
        <p:nvSpPr>
          <p:cNvPr id="118790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1879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4E5A7-BD7E-46AA-862C-4F807F800C55}" type="slidenum">
              <a:rPr lang="en-US" smtClean="0"/>
              <a:pPr/>
              <a:t>41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198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198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19813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5052865-5F70-44E3-B2F1-13154E6A147F}" type="datetime1">
              <a:rPr lang="th-TH" smtClean="0"/>
              <a:pPr/>
              <a:t>17/09/63</a:t>
            </a:fld>
            <a:endParaRPr lang="th-TH"/>
          </a:p>
        </p:txBody>
      </p:sp>
      <p:sp>
        <p:nvSpPr>
          <p:cNvPr id="119814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1981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54762-B06C-420B-9B90-144A497BDAB0}" type="slidenum">
              <a:rPr lang="en-US" smtClean="0"/>
              <a:pPr/>
              <a:t>42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300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300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30053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82D5BF6-764E-4A70-94F1-6B1FEC7D406E}" type="datetime1">
              <a:rPr lang="th-TH" smtClean="0"/>
              <a:pPr/>
              <a:t>17/09/63</a:t>
            </a:fld>
            <a:endParaRPr lang="th-TH"/>
          </a:p>
        </p:txBody>
      </p:sp>
      <p:sp>
        <p:nvSpPr>
          <p:cNvPr id="130054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3005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AB83C-9C64-4AB4-B8C7-03329A338ACE}" type="slidenum">
              <a:rPr lang="en-US" smtClean="0"/>
              <a:pPr/>
              <a:t>43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320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321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dirty="0"/>
          </a:p>
        </p:txBody>
      </p:sp>
      <p:sp>
        <p:nvSpPr>
          <p:cNvPr id="132101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11E0AF3A-03E4-4283-ABD3-CCF7BC6636FE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132102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32103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58D7164A-F6F7-4608-AA01-21101BEE0EA2}" type="slidenum">
              <a:rPr lang="en-US" sz="1200">
                <a:latin typeface="Arial" pitchFamily="34" charset="0"/>
              </a:rPr>
              <a:pPr algn="r"/>
              <a:t>44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xmlns="" id="{E17060C8-596A-4038-A1D6-57238CAF10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xmlns="" id="{1434F7E7-4D94-47EA-AECB-7BEEAF524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BA8679-1882-4AA1-8425-16D2179F8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29057" indent="-280406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2162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7027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18927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12AB69C8-A091-4454-B1AA-84956BB8DAB0}" type="slidenum">
              <a:rPr lang="th-TH" altLang="en-US" sz="12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45</a:t>
            </a:fld>
            <a:endParaRPr lang="th-TH" altLang="en-US" sz="1200" dirty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880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88069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0A693111-F1A7-48FA-8099-50250584485C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88070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88071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384ED0E8-3E2E-4E8F-8F9E-DD0CCE0A6516}" type="slidenum">
              <a:rPr lang="en-US" sz="1200">
                <a:latin typeface="Arial" pitchFamily="34" charset="0"/>
              </a:rPr>
              <a:pPr algn="r"/>
              <a:t>47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890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89093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28695AA1-82EE-4666-B37F-FF2088C4271A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89094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89095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131F477B-874D-4E4C-9E51-EF88FEB0F29E}" type="slidenum">
              <a:rPr lang="en-US" sz="1200">
                <a:latin typeface="Arial" pitchFamily="34" charset="0"/>
              </a:rPr>
              <a:pPr algn="r"/>
              <a:t>48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45D86E-549C-4E13-A988-A6902AFA5820}" type="datetime1">
              <a:rPr lang="th-TH" smtClean="0"/>
              <a:pPr>
                <a:defRPr/>
              </a:pPr>
              <a:t>17/09/63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EB2CE-D4F3-4A21-BDAE-7F0E542DD5E8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90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01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90117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BD3DF526-3F74-4503-8F31-6930B4A8873F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90118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90119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5DDB0CCB-24D9-47C7-9BC6-DAC6CB4F1AC7}" type="slidenum">
              <a:rPr lang="en-US" sz="1200">
                <a:latin typeface="Arial" pitchFamily="34" charset="0"/>
              </a:rPr>
              <a:pPr algn="r"/>
              <a:t>49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911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11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91141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A06AE575-585E-46AD-9886-5928CEC0B947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91142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91143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19B990F4-4BC7-4B69-82DA-7FC9BBF24303}" type="slidenum">
              <a:rPr lang="en-US" sz="1200">
                <a:latin typeface="Arial" pitchFamily="34" charset="0"/>
              </a:rPr>
              <a:pPr algn="r"/>
              <a:t>50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xmlns="" id="{D4BFFD58-3016-4A54-BE46-63746555CF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xmlns="" id="{39BB5D30-D3DC-4898-A070-3FFE0204D9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5C4E64-AA86-4467-B6D8-2189A83A8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29057" indent="-280406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2162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7027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18927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496BE047-3DAB-4CBD-B998-79D561E795E8}" type="slidenum">
              <a:rPr lang="th-TH" altLang="en-US" sz="12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51</a:t>
            </a:fld>
            <a:endParaRPr lang="th-TH" altLang="en-US" sz="1200" dirty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7CC-D9AC-419B-981F-299F826A620C}" type="slidenum">
              <a:rPr lang="th-TH" smtClean="0"/>
              <a:pPr/>
              <a:t>52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45"/>
            <a:ext cx="5028987" cy="4115019"/>
          </a:xfrm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45FE4-1FE3-4C6B-BBAB-0C549DDA9006}" type="slidenum">
              <a:rPr lang="th-TH" smtClean="0"/>
              <a:pPr>
                <a:defRPr/>
              </a:pPr>
              <a:t>55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45FE4-1FE3-4C6B-BBAB-0C549DDA9006}" type="slidenum">
              <a:rPr lang="th-TH" smtClean="0"/>
              <a:pPr>
                <a:defRPr/>
              </a:pPr>
              <a:t>56</a:t>
            </a:fld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45FE4-1FE3-4C6B-BBAB-0C549DDA9006}" type="slidenum">
              <a:rPr lang="th-TH" smtClean="0"/>
              <a:pPr>
                <a:defRPr/>
              </a:pPr>
              <a:t>57</a:t>
            </a:fld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39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392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39269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6C313D12-55AF-4588-BC19-4E3E81D7A7A3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139270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39271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D4D5038C-793B-4A12-92EE-29872E498FE9}" type="slidenum">
              <a:rPr lang="en-US" sz="1200">
                <a:latin typeface="Arial" pitchFamily="34" charset="0"/>
              </a:rPr>
              <a:pPr algn="r"/>
              <a:t>58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45FE4-1FE3-4C6B-BBAB-0C549DDA9006}" type="slidenum">
              <a:rPr lang="th-TH" smtClean="0"/>
              <a:pPr>
                <a:defRPr/>
              </a:pPr>
              <a:t>59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78853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33ACA190-1261-49B1-80DD-C67DFB03D066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78854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78855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D562F4C5-E73B-428E-BE57-00074267C957}" type="slidenum">
              <a:rPr lang="en-US" sz="1200">
                <a:latin typeface="Arial" pitchFamily="34" charset="0"/>
              </a:rPr>
              <a:pPr algn="r"/>
              <a:t>4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45FE4-1FE3-4C6B-BBAB-0C549DDA9006}" type="slidenum">
              <a:rPr lang="th-TH" smtClean="0"/>
              <a:pPr>
                <a:defRPr/>
              </a:pPr>
              <a:t>60</a:t>
            </a:fld>
            <a:endParaRPr lang="th-T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xmlns="" id="{72B6FEFD-5F11-402E-A2BF-73F11FB54E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xmlns="" id="{B575F080-E0BA-4952-9847-44AB0C4345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4F849B-3B7C-4F8D-8AD5-433060BCC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29057" indent="-280406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2162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7027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18927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FED26AF4-052C-431A-9DF2-F6A165BAD071}" type="slidenum">
              <a:rPr lang="th-TH" altLang="en-US" sz="12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62</a:t>
            </a:fld>
            <a:endParaRPr lang="th-TH" altLang="en-US" sz="1200" dirty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xmlns="" id="{72B6FEFD-5F11-402E-A2BF-73F11FB54E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xmlns="" id="{B575F080-E0BA-4952-9847-44AB0C4345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4F849B-3B7C-4F8D-8AD5-433060BCC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29057" indent="-280406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2162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7027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18927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FED26AF4-052C-431A-9DF2-F6A165BAD071}" type="slidenum">
              <a:rPr lang="th-TH" altLang="en-US" sz="12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65</a:t>
            </a:fld>
            <a:endParaRPr lang="th-TH" altLang="en-US" sz="1200" dirty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xmlns="" id="{43F39AE3-4369-4845-B2D7-D846465E1B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xmlns="" id="{4C3867C4-B542-4B7B-8950-C139D7169D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344EBD-4C91-4990-8142-FF93C403A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29057" indent="-280406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2162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7027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18927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ABD9E65-5174-48F7-819E-36C5BB3C3469}" type="slidenum">
              <a:rPr lang="th-TH" altLang="en-US" sz="12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66</a:t>
            </a:fld>
            <a:endParaRPr lang="th-TH" altLang="en-US" sz="1200" dirty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xmlns="" id="{A4AB2158-1D06-44AB-9F3D-96232585F0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xmlns="" id="{9C4025BC-F8B4-46DE-B262-633DF79C22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9BCE57-0F1A-414F-B8D7-B18500843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29057" indent="-280406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2162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70276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18927" indent="-224325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5210CAE1-861F-4928-8A0C-7173B4013873}" type="slidenum">
              <a:rPr lang="th-TH" altLang="en-US" sz="12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67</a:t>
            </a:fld>
            <a:endParaRPr lang="th-TH" altLang="en-US" sz="1200" dirty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413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413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41317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7007CF17-CC0A-4635-98D8-C44DBD7C1DEE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141318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141319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49242540-0404-494D-9761-B88550E2BA7B}" type="slidenum">
              <a:rPr lang="en-US" sz="1200">
                <a:latin typeface="Arial" pitchFamily="34" charset="0"/>
              </a:rPr>
              <a:pPr algn="r"/>
              <a:t>68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5200" y="641350"/>
            <a:ext cx="5141913" cy="3213100"/>
          </a:xfrm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dirty="0"/>
          </a:p>
        </p:txBody>
      </p:sp>
      <p:sp>
        <p:nvSpPr>
          <p:cNvPr id="17408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7500F38-7BF9-40ED-918E-7EC00FAB7805}" type="datetime1">
              <a:rPr lang="th-TH" smtClean="0"/>
              <a:pPr/>
              <a:t>17/09/63</a:t>
            </a:fld>
            <a:endParaRPr lang="th-TH"/>
          </a:p>
        </p:txBody>
      </p:sp>
      <p:sp>
        <p:nvSpPr>
          <p:cNvPr id="1740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174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3E5F6-D8F1-4F51-AEEC-4F78989CED6F}" type="slidenum">
              <a:rPr lang="en-US" smtClean="0"/>
              <a:pPr/>
              <a:t>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1083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dirty="0"/>
          </a:p>
        </p:txBody>
      </p:sp>
      <p:sp>
        <p:nvSpPr>
          <p:cNvPr id="80901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995FD3AD-4BF2-475A-9B98-BAC1B045B13C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80902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80903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7BAA9487-7039-40E9-9207-80A47ECE1D30}" type="slidenum">
              <a:rPr lang="en-US" sz="1200">
                <a:latin typeface="Arial" pitchFamily="34" charset="0"/>
              </a:rPr>
              <a:pPr algn="r"/>
              <a:t>5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82949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82567601-F15D-4AD8-877C-FBB5710065F3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82950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82951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0758C4CB-8DB2-4076-A4FB-25FFBFA8EB67}" type="slidenum">
              <a:rPr lang="en-US" sz="1200">
                <a:latin typeface="Arial" pitchFamily="34" charset="0"/>
              </a:rPr>
              <a:pPr algn="r"/>
              <a:t>6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84997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D7E80303-35CC-4ED3-A8D2-3C3C34983AD9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84998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84999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14D1D142-9308-4B2E-BC61-6F3D7E3B0454}" type="slidenum">
              <a:rPr lang="en-US" sz="1200">
                <a:latin typeface="Arial" pitchFamily="34" charset="0"/>
              </a:rPr>
              <a:pPr algn="r"/>
              <a:t>7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86021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0529F3DE-E5E6-4CDC-B245-1817FEDE6718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86022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86023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4F872D74-D344-4532-8C40-E69A856348DA}" type="slidenum">
              <a:rPr lang="en-US" sz="1200">
                <a:latin typeface="Arial" pitchFamily="34" charset="0"/>
              </a:rPr>
              <a:pPr algn="r"/>
              <a:t>8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สำนักงานกฎหมายและคดี สำนักปลัดกรุงเทพมหานคร</a:t>
            </a:r>
            <a:endParaRPr lang="th-TH"/>
          </a:p>
        </p:txBody>
      </p:sp>
      <p:sp>
        <p:nvSpPr>
          <p:cNvPr id="931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931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93189" name="Date Placeholder 3"/>
          <p:cNvSpPr txBox="1">
            <a:spLocks noGrp="1"/>
          </p:cNvSpPr>
          <p:nvPr/>
        </p:nvSpPr>
        <p:spPr bwMode="auto">
          <a:xfrm>
            <a:off x="3883851" y="1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5C110316-9BD8-46FD-8D74-3B0AAF97FEA5}" type="datetime1">
              <a:rPr lang="th-TH" sz="1200">
                <a:latin typeface="Arial" pitchFamily="34" charset="0"/>
              </a:rPr>
              <a:pPr algn="r"/>
              <a:t>17/09/63</a:t>
            </a:fld>
            <a:endParaRPr lang="th-TH" sz="1200" dirty="0">
              <a:latin typeface="Arial" pitchFamily="34" charset="0"/>
            </a:endParaRPr>
          </a:p>
        </p:txBody>
      </p:sp>
      <p:sp>
        <p:nvSpPr>
          <p:cNvPr id="93190" name="Footer Placeholder 4"/>
          <p:cNvSpPr txBox="1">
            <a:spLocks noGrp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 err="1">
                <a:latin typeface="Arial" pitchFamily="34" charset="0"/>
              </a:rPr>
              <a:t>สำนักงานกฎหมายและคดี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สำนักปลัดกรุงเทพมหานคร</a:t>
            </a:r>
            <a:endParaRPr lang="th-TH" sz="1200" dirty="0">
              <a:latin typeface="Arial" pitchFamily="34" charset="0"/>
            </a:endParaRPr>
          </a:p>
        </p:txBody>
      </p:sp>
      <p:sp>
        <p:nvSpPr>
          <p:cNvPr id="93191" name="Slide Number Placeholder 5"/>
          <p:cNvSpPr txBox="1">
            <a:spLocks noGrp="1"/>
          </p:cNvSpPr>
          <p:nvPr/>
        </p:nvSpPr>
        <p:spPr bwMode="auto">
          <a:xfrm>
            <a:off x="3883851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794D9D48-2E56-4C30-9837-A4ABEA3C4941}" type="slidenum">
              <a:rPr lang="en-US" sz="1200">
                <a:latin typeface="Arial" pitchFamily="34" charset="0"/>
              </a:rPr>
              <a:pPr algn="r"/>
              <a:t>9</a:t>
            </a:fld>
            <a:endParaRPr lang="th-TH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490929"/>
            <a:ext cx="5340350" cy="4213489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</p:grpSp>
      <p:sp>
        <p:nvSpPr>
          <p:cNvPr id="45571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5572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473731"/>
            <a:ext cx="7772400" cy="1447271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8D592-71C6-4859-904B-E310520F6097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กลุ่มงานคดีทั่วไป  สำนักงานกฎหมายและคดี โทรภายใน ๑๓๕๓</a:t>
            </a:r>
            <a:endParaRPr lang="th-TH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B94C-0060-46F3-9355-35848F2ACD8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B39D-9C5C-4B33-A1C8-292922EEAE3B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32136"/>
            <a:ext cx="3305188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กลุ่มงานคดีทั่วไป</a:t>
            </a:r>
            <a:r>
              <a:rPr lang="en-US" dirty="0"/>
              <a:t>  </a:t>
            </a:r>
            <a:r>
              <a:rPr lang="en-US" dirty="0" err="1"/>
              <a:t>สำนักงานกฎหมายและคดี</a:t>
            </a:r>
            <a:r>
              <a:rPr lang="en-US" dirty="0"/>
              <a:t> </a:t>
            </a:r>
            <a:r>
              <a:rPr lang="en-US" dirty="0" err="1"/>
              <a:t>โทรภายใน</a:t>
            </a:r>
            <a:r>
              <a:rPr lang="en-US" dirty="0"/>
              <a:t> 1771</a:t>
            </a:r>
            <a:endParaRPr lang="th-TH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B51E9-B8AC-47C7-9E62-BF321C38E89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2"/>
            <a:ext cx="2057400" cy="48775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2"/>
            <a:ext cx="6019800" cy="487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4174-17AA-40D1-8039-676459E88293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กลุ่มงานคดีทั่วไป  สำนักงานกฎหมายและคดี โทรภายใน ๑๓๕๓</a:t>
            </a:r>
            <a:endParaRPr lang="th-TH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2D32-93DA-44B0-B8F9-583E08FC866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31512"/>
            <a:ext cx="8229600" cy="4877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CE22F-91FA-448E-BE35-39EE38D85241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32136"/>
            <a:ext cx="3162312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กลุ่มงานคดีทั่วไป</a:t>
            </a:r>
            <a:r>
              <a:rPr lang="en-US" dirty="0"/>
              <a:t>  </a:t>
            </a:r>
            <a:r>
              <a:rPr lang="en-US" dirty="0" err="1"/>
              <a:t>สำนักงานกฎหมายและคดี</a:t>
            </a:r>
            <a:r>
              <a:rPr lang="en-US" dirty="0"/>
              <a:t> </a:t>
            </a:r>
            <a:r>
              <a:rPr lang="en-US" dirty="0" err="1"/>
              <a:t>โทรภายใน</a:t>
            </a:r>
            <a:r>
              <a:rPr lang="en-US" dirty="0"/>
              <a:t> 1771</a:t>
            </a:r>
            <a:endParaRPr lang="th-TH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AEEA-D4EB-4A22-96F3-B419281711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AF78D-0280-4951-A29D-5BE534184B46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32136"/>
            <a:ext cx="323375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กลุ่มงานคดีทั่วไป</a:t>
            </a:r>
            <a:r>
              <a:rPr lang="en-US" dirty="0"/>
              <a:t>  </a:t>
            </a:r>
            <a:r>
              <a:rPr lang="en-US" dirty="0" err="1"/>
              <a:t>สำนักงานกฎหมายและคดี</a:t>
            </a:r>
            <a:r>
              <a:rPr lang="en-US" dirty="0"/>
              <a:t> </a:t>
            </a:r>
            <a:r>
              <a:rPr lang="en-US" dirty="0" err="1"/>
              <a:t>โทรภายใน</a:t>
            </a:r>
            <a:r>
              <a:rPr lang="en-US" dirty="0"/>
              <a:t> 1771</a:t>
            </a:r>
            <a:endParaRPr lang="th-TH" dirty="0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5DE2-F503-40F1-B691-19190B5CBCB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F5CAF-4E8A-43E1-A708-5B084FC3E535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กลุ่มงานคดีทั่วไป</a:t>
            </a:r>
            <a:r>
              <a:rPr lang="en-US" dirty="0"/>
              <a:t>  </a:t>
            </a:r>
            <a:r>
              <a:rPr lang="en-US" dirty="0" err="1"/>
              <a:t>สำนักงานกฎหมายและคดี</a:t>
            </a:r>
            <a:r>
              <a:rPr lang="en-US" dirty="0"/>
              <a:t>           </a:t>
            </a:r>
          </a:p>
          <a:p>
            <a:pPr>
              <a:defRPr/>
            </a:pPr>
            <a:r>
              <a:rPr lang="en-US" dirty="0" err="1"/>
              <a:t>โทรภายใน</a:t>
            </a:r>
            <a:r>
              <a:rPr lang="en-US" dirty="0"/>
              <a:t> 1771</a:t>
            </a:r>
            <a:endParaRPr lang="th-TH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1684D-9B71-4A80-87F0-07D356AEE55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8A8B6-9EF2-41EB-B99A-08B37314BB45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กลุ่มงานคดีทั่วไป  สำนักงานกฎหมายและคดี โทรภายใน ๑๓๕๓</a:t>
            </a:r>
            <a:endParaRPr lang="th-TH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EAA3-C904-45B5-80C8-993D22963BB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6217-7A66-4616-B6F5-0BEAF44B6271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กลุ่มงานคดีทั่วไป  สำนักงานกฎหมายและคดี โทรภายใน ๑๓๕๓</a:t>
            </a:r>
            <a:endParaRPr lang="th-TH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A4A98-EE0E-4362-BEC1-E0EC3853AA8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8222-1A51-4DB8-A7F3-0190AF00E2A7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กลุ่มงานคดีทั่วไป  สำนักงานกฎหมายและคดี โทรภายใน ๑๓๕๓</a:t>
            </a:r>
            <a:endParaRPr lang="th-TH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9184-BD9B-4F0C-B154-7B46B0806F8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26D8A-1228-4E47-8777-BD0E3FE516DC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กลุ่มงานคดีทั่วไป  สำนักงานกฎหมายและคดี โทรภายใน ๑๓๕๓</a:t>
            </a:r>
            <a:endParaRPr lang="th-TH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38D5-E9C0-42B9-B3F3-8CFEFF62ACA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48B9-AA1C-42A4-B4EE-DD63F3FCBD41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16D8-C807-4740-905E-A8AF7D5D62A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9B23-E843-4BB7-A439-9F4324822DC6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85BD-7D07-4F78-B7B7-D65A15377E40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กลุ่มงานคดีทั่วไป  สำนักงานกฎหมายและคดี โทรภายใน ๑๓๕๓</a:t>
            </a:r>
            <a:endParaRPr lang="th-TH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8228-6880-4BD2-AFB5-C8ECDA874C2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490929"/>
            <a:ext cx="5340350" cy="4213489"/>
            <a:chOff x="2394" y="1127"/>
            <a:chExt cx="3364" cy="3185"/>
          </a:xfrm>
        </p:grpSpPr>
        <p:sp>
          <p:nvSpPr>
            <p:cNvPr id="45465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6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6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6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6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6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6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6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6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6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6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7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7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7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7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7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7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7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7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7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7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8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8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8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8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8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8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8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8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8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8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9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9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  <p:sp>
          <p:nvSpPr>
            <p:cNvPr id="45469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/>
            </a:p>
          </p:txBody>
        </p:sp>
      </p:grpSp>
      <p:sp>
        <p:nvSpPr>
          <p:cNvPr id="45469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5469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5469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32136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0503FB01-8292-4BB6-AF93-98125A8E2526}" type="datetime1">
              <a:rPr lang="th-TH"/>
              <a:pPr>
                <a:defRPr/>
              </a:pPr>
              <a:t>17/09/63</a:t>
            </a:fld>
            <a:endParaRPr lang="th-TH"/>
          </a:p>
        </p:txBody>
      </p:sp>
      <p:sp>
        <p:nvSpPr>
          <p:cNvPr id="45469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32136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กลุ่มงานคดีทั่วไป  สำนักงานกฎหมายและคดี โทรภายใน ๑๓๕๓</a:t>
            </a:r>
            <a:endParaRPr lang="th-TH"/>
          </a:p>
        </p:txBody>
      </p:sp>
      <p:sp>
        <p:nvSpPr>
          <p:cNvPr id="45469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32136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EE858A-A73D-4783-BA9C-677B4987E08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93" grpId="0"/>
      <p:bldP spid="45469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46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46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4E45-1E42-4526-BC2E-7FB4DD84DB83}" type="slidenum">
              <a:rPr lang="en-US" smtClean="0"/>
              <a:pPr/>
              <a:t>1</a:t>
            </a:fld>
            <a:endParaRPr lang="th-TH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068" y="702460"/>
            <a:ext cx="8701088" cy="1012032"/>
          </a:xfrm>
        </p:spPr>
        <p:txBody>
          <a:bodyPr/>
          <a:lstStyle/>
          <a:p>
            <a:pPr eaLnBrk="1" hangingPunct="1">
              <a:defRPr/>
            </a:pPr>
            <a:r>
              <a:rPr lang="th-TH" sz="6600" b="1" spc="150" dirty="0">
                <a:ln w="11430"/>
                <a:solidFill>
                  <a:srgbClr val="FFFF00"/>
                </a:solidFill>
                <a:effectLst/>
                <a:latin typeface="IrisUPC" pitchFamily="34" charset="-34"/>
                <a:cs typeface="IrisUPC" pitchFamily="34" charset="-34"/>
              </a:rPr>
              <a:t/>
            </a:r>
            <a:br>
              <a:rPr lang="th-TH" sz="6600" b="1" spc="150" dirty="0">
                <a:ln w="11430"/>
                <a:solidFill>
                  <a:srgbClr val="FFFF00"/>
                </a:solidFill>
                <a:effectLst/>
                <a:latin typeface="IrisUPC" pitchFamily="34" charset="-34"/>
                <a:cs typeface="IrisUPC" pitchFamily="34" charset="-34"/>
              </a:rPr>
            </a:br>
            <a:r>
              <a:rPr lang="th-TH" sz="6200" b="1" spc="150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ความรับผิดทางละเมิดของเจ้าหน้าที่</a:t>
            </a:r>
            <a:r>
              <a:rPr lang="th-TH" sz="6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/>
            </a:r>
            <a:br>
              <a:rPr lang="th-TH" sz="6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</a:br>
            <a:endParaRPr lang="th-TH" sz="6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5984" y="3040081"/>
            <a:ext cx="6429420" cy="2460625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  <a:defRPr/>
            </a:pPr>
            <a:endParaRPr lang="th-TH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IrisUPC" pitchFamily="34" charset="-34"/>
            </a:endParaRPr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endParaRPr lang="th-TH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IrisUPC" pitchFamily="34" charset="-34"/>
            </a:endParaRPr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กลุ่ม</a:t>
            </a:r>
            <a:r>
              <a:rPr lang="th-TH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งานความรับผิดทาง</a:t>
            </a:r>
            <a: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ละเมิด</a:t>
            </a:r>
            <a:b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ส่วนคดีและความ</a:t>
            </a:r>
            <a:r>
              <a:rPr lang="th-TH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รับผิดทางละเมิด สำนักงานกฎหมายและ</a:t>
            </a:r>
            <a: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คดี</a:t>
            </a: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โทร. ๐ ๒๒๒๔ ๒๙๗๕ หรือโทร. ๑๑๗๑</a:t>
            </a:r>
            <a:endParaRPr lang="th-TH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endParaRPr lang="th-TH" sz="2800" b="1" dirty="0">
              <a:effectLst>
                <a:outerShdw blurRad="38100" dist="38100" dir="2700000" algn="tl">
                  <a:srgbClr val="000000"/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B5FF7A-359B-44AC-B864-8521F6F9D7FF}" type="slidenum">
              <a:rPr lang="en-US" smtClean="0"/>
              <a:pPr/>
              <a:t>10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8314" y="761992"/>
            <a:ext cx="8135937" cy="952500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ตัวอย่าง “กระทำโดยผิดกฎหมาย”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8596" y="1500178"/>
            <a:ext cx="8247092" cy="3143272"/>
          </a:xfrm>
        </p:spPr>
        <p:txBody>
          <a:bodyPr>
            <a:noAutofit/>
          </a:bodyPr>
          <a:lstStyle/>
          <a:p>
            <a:pPr marL="273050" indent="-273050" algn="thaiDi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h-TH" dirty="0">
              <a:latin typeface="TH SarabunIT๙" pitchFamily="34" charset="-34"/>
              <a:cs typeface="TH SarabunIT๙" pitchFamily="34" charset="-34"/>
              <a:sym typeface="Wingdings 2" pitchFamily="18" charset="2"/>
            </a:endParaRPr>
          </a:p>
          <a:p>
            <a:pPr marL="273050" indent="-273050" algn="thaiDist" eaLnBrk="1" hangingPunct="1">
              <a:lnSpc>
                <a:spcPct val="80000"/>
              </a:lnSpc>
              <a:buNone/>
              <a:defRPr/>
            </a:pP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ตำรวจมี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สิทธิใช้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ไซเรนสัญญาณ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ไฟกระพริบก็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ตาม และมีสิทธิ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ขับรถเร็วได้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ตามปกติ อาจ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ฝ่าฝืนกฎจราจร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บ้างแต่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ต้องใช้ความ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ระมัดระวังตามสมควร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มิฉะนั้นถือว่าเป็นการกระทำที่มิชอบด้วยกฎหมาย</a:t>
            </a:r>
          </a:p>
          <a:p>
            <a:pPr marL="273050" indent="-273050" algn="thaiDist" eaLnBrk="1" hangingPunct="1">
              <a:lnSpc>
                <a:spcPct val="80000"/>
              </a:lnSpc>
              <a:buNone/>
              <a:defRPr/>
            </a:pP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รถ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ที่ขับออกจากทางโทต้องให้รถที่แล่นอยู่ในทางเอก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ผ่านไปก่อนมิฉะนั้น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เป็นความผิดตามพระราชบัญญัติ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จราจรทางบก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เมื่อเกิดชนกัน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รถ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ที่ขับออกจากทางโทย่อมเป็นผู้ผิด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  <p:bldP spid="15363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E58876-C958-4723-AD28-C79FDB212780}" type="slidenum">
              <a:rPr lang="en-US" smtClean="0"/>
              <a:pPr/>
              <a:t>11</a:t>
            </a:fld>
            <a:endParaRPr lang="th-TH" dirty="0"/>
          </a:p>
        </p:txBody>
      </p:sp>
      <p:sp>
        <p:nvSpPr>
          <p:cNvPr id="35844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758826" y="575458"/>
            <a:ext cx="7700963" cy="853282"/>
          </a:xfrm>
          <a:noFill/>
        </p:spPr>
        <p:txBody>
          <a:bodyPr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ตัวอย่าง “กระทำโดยผิดกฎหมาย”</a:t>
            </a:r>
            <a:endParaRPr lang="th-TH" sz="5400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285720" y="1416865"/>
            <a:ext cx="8569325" cy="3012271"/>
          </a:xfrm>
        </p:spPr>
        <p:txBody>
          <a:bodyPr/>
          <a:lstStyle/>
          <a:p>
            <a:pPr algn="thaiDist" eaLnBrk="1" hangingPunct="1">
              <a:buNone/>
              <a:defRPr/>
            </a:pPr>
            <a:r>
              <a:rPr lang="en-US" sz="4000" dirty="0" smtClean="0">
                <a:solidFill>
                  <a:srgbClr val="00B050"/>
                </a:solidFill>
                <a:cs typeface="IrisUPC" pitchFamily="34" charset="-34"/>
                <a:sym typeface="Webdings" pitchFamily="18" charset="2"/>
              </a:rPr>
              <a:t>	</a:t>
            </a:r>
            <a:r>
              <a:rPr lang="th-TH" sz="4000" dirty="0" smtClean="0">
                <a:solidFill>
                  <a:srgbClr val="00B050"/>
                </a:solidFill>
                <a:cs typeface="IrisUPC" pitchFamily="34" charset="-34"/>
                <a:sym typeface="Webdings" pitchFamily="18" charset="2"/>
              </a:rPr>
              <a:t>	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พนักงานสอบสวนยึด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รถยนต์จากการกระทำ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ผิดกฎหมาย เพื่อ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ตรวจสอบหาร่องรอยและสอบสวน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หาผู้กระทำ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ผิด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ต้องยึดเท่าที่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จำเป็น ถ้าเสร็จแล้วต้อง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คืนหาก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ยึดรถแล้วนำไปเก็บไว้เฉยๆ โดยไม่สอบสวน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และไม่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ส่งไปให้กองการจราจรตรวจสภาพ ถือว่า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พนักงานสอบสวน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ใช้อำนาจโดยไม่ชอบ เป็นการใช้สิทธิเกินส่วน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ถือ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ว่าเป็นการอันมิชอบด้วย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กฎหมาย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F2E3BC-1029-4F13-AAC2-7A02C348B5E5}" type="slidenum">
              <a:rPr lang="en-US" smtClean="0"/>
              <a:pPr/>
              <a:t>12</a:t>
            </a:fld>
            <a:endParaRPr lang="th-TH"/>
          </a:p>
        </p:txBody>
      </p:sp>
      <p:sp>
        <p:nvSpPr>
          <p:cNvPr id="19461" name="Title 1"/>
          <p:cNvSpPr>
            <a:spLocks noGrp="1"/>
          </p:cNvSpPr>
          <p:nvPr>
            <p:ph type="title" idx="4294967295"/>
          </p:nvPr>
        </p:nvSpPr>
        <p:spPr>
          <a:xfrm>
            <a:off x="714348" y="808294"/>
            <a:ext cx="7845425" cy="977636"/>
          </a:xfrm>
          <a:noFill/>
        </p:spPr>
        <p:txBody>
          <a:bodyPr anchor="b"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 2" pitchFamily="18" charset="2"/>
              </a:rPr>
              <a:t>กระทำโดยงด</a:t>
            </a:r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 2" pitchFamily="18" charset="2"/>
              </a:rPr>
              <a:t>เว้นหรือละ</a:t>
            </a: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 2" pitchFamily="18" charset="2"/>
              </a:rPr>
              <a:t>เว้น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2844" y="2071682"/>
            <a:ext cx="8713787" cy="2774164"/>
          </a:xfrm>
        </p:spPr>
        <p:txBody>
          <a:bodyPr/>
          <a:lstStyle/>
          <a:p>
            <a:pPr marL="228600" indent="-228600" algn="thaiDist" eaLnBrk="1" hangingPunct="1">
              <a:spcBef>
                <a:spcPct val="0"/>
              </a:spcBef>
              <a:buNone/>
              <a:defRPr/>
            </a:pPr>
            <a:r>
              <a:rPr lang="th-TH" b="1" dirty="0" smtClean="0">
                <a:effectLst/>
                <a:latin typeface="Cordia New" pitchFamily="34" charset="-34"/>
                <a:cs typeface="IrisUPC" pitchFamily="34" charset="-34"/>
              </a:rPr>
              <a:t>	</a:t>
            </a:r>
            <a:r>
              <a:rPr lang="th-TH" dirty="0" smtClean="0"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กระทำโดย “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ไม่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กระทำการที่มีหน้าที่ที่ต้องทำ เช่น หน้าที่ตามกฎหมาย   ระเบียบ สัญญา 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marL="228600" indent="-228600" algn="thaiDist" eaLnBrk="1" hangingPunct="1">
              <a:spcBef>
                <a:spcPct val="0"/>
              </a:spcBef>
              <a:buNone/>
              <a:defRPr/>
            </a:pP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ตัวอย่าง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กทม.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มีหน้าที่ตามกฎหมายที่จะต้องดูแลรักษาทางบก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ทาง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น้ำ (รวมถึงท่อระบายน้ำและทางเท้า) ดังนั้น หากพบความชำรุดบกพร่อง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และ 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ไม่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ดำเนินการแก้ไข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ถือ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เป็นการกระทำ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ละเมิด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th-TH" sz="4800" dirty="0">
              <a:effectLst/>
              <a:latin typeface="Cordia New" pitchFamily="34" charset="-34"/>
              <a:cs typeface="IrisUPC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F2E3BC-1029-4F13-AAC2-7A02C348B5E5}" type="slidenum">
              <a:rPr lang="en-US" smtClean="0"/>
              <a:pPr/>
              <a:t>13</a:t>
            </a:fld>
            <a:endParaRPr lang="th-TH"/>
          </a:p>
        </p:txBody>
      </p:sp>
      <p:sp>
        <p:nvSpPr>
          <p:cNvPr id="19461" name="Title 1"/>
          <p:cNvSpPr>
            <a:spLocks noGrp="1"/>
          </p:cNvSpPr>
          <p:nvPr>
            <p:ph type="title" idx="4294967295"/>
          </p:nvPr>
        </p:nvSpPr>
        <p:spPr>
          <a:xfrm>
            <a:off x="714348" y="642922"/>
            <a:ext cx="7845425" cy="977636"/>
          </a:xfrm>
          <a:noFill/>
        </p:spPr>
        <p:txBody>
          <a:bodyPr anchor="b"/>
          <a:lstStyle/>
          <a:p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๓. บุคคลอื่นได้รับความเสียหาย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5931" y="2083600"/>
            <a:ext cx="8713787" cy="2774164"/>
          </a:xfrm>
        </p:spPr>
        <p:txBody>
          <a:bodyPr/>
          <a:lstStyle/>
          <a:p>
            <a:pPr marL="228600" indent="-228600" algn="thaiDist" eaLnBrk="1" hangingPunct="1">
              <a:spcBef>
                <a:spcPct val="0"/>
              </a:spcBef>
              <a:buNone/>
              <a:defRPr/>
            </a:pPr>
            <a:r>
              <a:rPr lang="th-TH" dirty="0" smtClean="0">
                <a:latin typeface="Cordia New" pitchFamily="34" charset="-34"/>
                <a:cs typeface="IrisUPC" pitchFamily="34" charset="-34"/>
              </a:rPr>
              <a:t>	</a:t>
            </a: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dirty="0" smtClean="0"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ความเสียหายที่เป็นผลโดยตรง และมีความสัมพันธ์ใกล้ชิดกับ การกระทำละเมิด ซึ่งเป็นความเสียหายที่แน่นอน ถึงแก่ชีวิต แก่ร่างกาย อนามัย เสรีภาพ ทรัพย์สินหรือสิทธิอย่างหนึ่งอย่างใด </a:t>
            </a:r>
          </a:p>
          <a:p>
            <a:pPr marL="228600" indent="-228600" algn="thaiDist" eaLnBrk="1" hangingPunct="1">
              <a:spcBef>
                <a:spcPct val="0"/>
              </a:spcBef>
              <a:buNone/>
              <a:defRPr/>
            </a:pP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dirty="0" smtClean="0"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อาจเป็นความเสียหายที่เป็นตัวเงิน หรือมิใช่ตัวเงิน หรือเป็นความ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เสียหาย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ปัจจุบันหรืออนาคตอันต้องเกิดขึ้นแน่นอน</a:t>
            </a:r>
            <a:endParaRPr lang="th-TH" sz="4800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D198C1-A20A-48FB-B0AF-8D5689B120BE}" type="slidenum">
              <a:rPr lang="en-US" smtClean="0"/>
              <a:pPr/>
              <a:t>14</a:t>
            </a:fld>
            <a:endParaRPr lang="th-TH"/>
          </a:p>
        </p:txBody>
      </p:sp>
      <p:sp>
        <p:nvSpPr>
          <p:cNvPr id="40964" name="Title 1"/>
          <p:cNvSpPr>
            <a:spLocks noGrp="1"/>
          </p:cNvSpPr>
          <p:nvPr>
            <p:ph type="title" idx="4294967295"/>
          </p:nvPr>
        </p:nvSpPr>
        <p:spPr>
          <a:xfrm>
            <a:off x="285720" y="714360"/>
            <a:ext cx="8385175" cy="977636"/>
          </a:xfrm>
          <a:noFill/>
        </p:spPr>
        <p:txBody>
          <a:bodyPr anchor="b"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๔. ผู้ทำละเมิด</a:t>
            </a:r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ต้องชดใช้</a:t>
            </a: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ค่าสินไหมทดแทน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420" y="1889143"/>
            <a:ext cx="8964612" cy="2754307"/>
          </a:xfrm>
        </p:spPr>
        <p:txBody>
          <a:bodyPr/>
          <a:lstStyle/>
          <a:p>
            <a:pPr marL="273050" indent="-273050" eaLnBrk="1" hangingPunct="1">
              <a:buNone/>
              <a:defRPr/>
            </a:pP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ค่า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สินไหมทดแทนเพื่อความเสียหายแก่ชีวิต ร่างกาย และอนามัย</a:t>
            </a:r>
          </a:p>
          <a:p>
            <a:pPr marL="273050" indent="-273050" eaLnBrk="1" hangingPunct="1">
              <a:buNone/>
              <a:defRPr/>
            </a:pP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ค่า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สินไหมทดแทนเพื่อความเสียหายแก่ทรัพย์สิน</a:t>
            </a:r>
          </a:p>
          <a:p>
            <a:pPr marL="273050" indent="-273050" eaLnBrk="1" hangingPunct="1">
              <a:buNone/>
              <a:defRPr/>
            </a:pP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ค่า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สินไหมทดแทนเพื่อความเสียหายแก่ชื่อเสียง</a:t>
            </a:r>
          </a:p>
          <a:p>
            <a:pPr marL="273050" indent="-273050" eaLnBrk="1" hangingPunct="1">
              <a:buNone/>
              <a:defRPr/>
            </a:pP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 </a:t>
            </a:r>
            <a:r>
              <a:rPr lang="th-TH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ค่า</a:t>
            </a:r>
            <a:r>
              <a:rPr lang="th-TH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สินไหมทดแทนเพื่อความเสียหายแก่สิทธิอื่น ๆ</a:t>
            </a:r>
            <a:endParaRPr lang="th-TH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97283" grpId="0" build="p"/>
      <p:bldP spid="97283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D4F48-3063-44B0-9559-A4B31065E1A2}" type="slidenum">
              <a:rPr lang="en-US" smtClean="0"/>
              <a:pPr/>
              <a:t>15</a:t>
            </a:fld>
            <a:endParaRPr lang="th-TH" dirty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6"/>
            <a:ext cx="8229600" cy="857236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rgbClr val="FFFF99"/>
                </a:solidFill>
                <a:effectLst/>
                <a:latin typeface="TH SarabunIT๙" pitchFamily="34" charset="-34"/>
                <a:cs typeface="TH SarabunIT๙" pitchFamily="34" charset="-34"/>
                <a:sym typeface="Wingdings 2" pitchFamily="18" charset="2"/>
              </a:rPr>
              <a:t/>
            </a:r>
            <a:br>
              <a:rPr lang="th-TH" sz="3600" b="1" dirty="0" smtClean="0">
                <a:solidFill>
                  <a:srgbClr val="FFFF99"/>
                </a:solidFill>
                <a:effectLst/>
                <a:latin typeface="TH SarabunIT๙" pitchFamily="34" charset="-34"/>
                <a:cs typeface="TH SarabunIT๙" pitchFamily="34" charset="-34"/>
                <a:sym typeface="Wingdings 2" pitchFamily="18" charset="2"/>
              </a:rPr>
            </a:br>
            <a:r>
              <a:rPr lang="th-TH" sz="3600" b="1" dirty="0" smtClean="0">
                <a:solidFill>
                  <a:srgbClr val="FFFF99"/>
                </a:solidFill>
                <a:effectLst/>
                <a:latin typeface="TH SarabunIT๙" pitchFamily="34" charset="-34"/>
                <a:cs typeface="TH SarabunIT๙" pitchFamily="34" charset="-34"/>
                <a:sym typeface="Wingdings 2" pitchFamily="18" charset="2"/>
              </a:rPr>
              <a:t>หลักเกณฑ์ที่เกี่ยวข้องกับความรับผิดทางละเมิดของเจ้าหน้าที่</a:t>
            </a:r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800" dirty="0" smtClean="0">
                <a:latin typeface="TH SarabunIT๙" pitchFamily="34" charset="-34"/>
                <a:cs typeface="TH SarabunIT๙" pitchFamily="34" charset="-34"/>
              </a:rPr>
            </a:br>
            <a:endParaRPr lang="th-TH" sz="4800" b="1" dirty="0">
              <a:solidFill>
                <a:srgbClr val="FFFF99"/>
              </a:solidFill>
              <a:effectLst/>
              <a:latin typeface="IrisUPC" pitchFamily="34" charset="-34"/>
              <a:cs typeface="IrisUPC" pitchFamily="34" charset="-34"/>
              <a:sym typeface="Wingdings 2" pitchFamily="18" charset="2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6"/>
            <a:ext cx="9144000" cy="44291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ประมวล</a:t>
            </a:r>
            <a:r>
              <a:rPr lang="th-TH" sz="2800" dirty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กฎหมายแพ่งและพาณิชย์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พระราชบัญญัติ</a:t>
            </a:r>
            <a:r>
              <a:rPr lang="th-TH" sz="2800" dirty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ความรับผิดทางละเมิดของเจ้าหน้าที่ พ.ศ.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2539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พระราชบัญญัติวิธีปฏิบัติราชการทางปกครอง พ.ศ.2539</a:t>
            </a:r>
            <a:endParaRPr lang="th-TH" sz="2800" dirty="0">
              <a:effectLst/>
              <a:latin typeface="TH SarabunIT๙" pitchFamily="34" charset="-34"/>
              <a:ea typeface="GungsuhChe" pitchFamily="49" charset="-127"/>
              <a:cs typeface="TH SarabunIT๙" pitchFamily="34" charset="-34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ระเบียบ</a:t>
            </a:r>
            <a:r>
              <a:rPr lang="th-TH" sz="2800" dirty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สำนักนายกรัฐมนตรี ว่าด้วยหลักเกณฑ์การปฏิบัติ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เกี่ยวกับความ</a:t>
            </a:r>
            <a:r>
              <a:rPr lang="th-TH" sz="2800" dirty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รับผิดทางละเมิดของเจ้าหน้าที่ พ.ศ.</a:t>
            </a:r>
            <a:r>
              <a:rPr lang="en-US" sz="2800" dirty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 </a:t>
            </a:r>
            <a:r>
              <a:rPr lang="th-TH" sz="2800" dirty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2539 และที่แก้ไขเพิ่มเติม 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พ.ศ. 2559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คำพิพากษาศาลฎีกา/ศาลปกครอง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ความเห็นของคณะกรรมการกฤษฎีกา/คณะกรรมการความรับผิดทางแพ่ง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หนังสือเวียนเกี่ยวกับแนวทางปฏิบัติกรณีเจ้าหน้าที่กระทำละเมิดของกระทรวงการคลัง</a:t>
            </a:r>
            <a:endParaRPr lang="th-TH" sz="2800" dirty="0">
              <a:effectLst/>
              <a:latin typeface="TH SarabunIT๙" pitchFamily="34" charset="-34"/>
              <a:ea typeface="GungsuhChe" pitchFamily="49" charset="-127"/>
              <a:cs typeface="TH SarabunIT๙" pitchFamily="34" charset="-34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คำสั่ง</a:t>
            </a:r>
            <a:r>
              <a:rPr lang="th-TH" sz="2800" dirty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กรุงเทพมหานคร ที่ 515/2561ลงวันที่ 6 กุมภาพันธ์ 2561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2800" dirty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 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    เรื่อง </a:t>
            </a:r>
            <a:r>
              <a:rPr lang="th-TH" sz="2800" dirty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มอบอำนาจของผู้ว่าราชการกรุงเทพมหานครตามกฎหมายว่าด้วยความรับผิด</a:t>
            </a:r>
            <a:r>
              <a:rPr lang="th-TH" sz="2800" dirty="0" smtClean="0">
                <a:effectLst/>
                <a:latin typeface="TH SarabunIT๙" pitchFamily="34" charset="-34"/>
                <a:ea typeface="GungsuhChe" pitchFamily="49" charset="-127"/>
                <a:cs typeface="TH SarabunIT๙" pitchFamily="34" charset="-34"/>
              </a:rPr>
              <a:t>ทางละเมิดของเจ้าหน้าที่</a:t>
            </a:r>
            <a:endParaRPr lang="th-TH" sz="2800" dirty="0">
              <a:effectLst/>
              <a:latin typeface="TH SarabunIT๙" pitchFamily="34" charset="-34"/>
              <a:ea typeface="GungsuhChe" pitchFamily="49" charset="-127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6F8D6B-A55F-44FE-8207-B322AD9E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402155"/>
            <a:ext cx="7409259" cy="74083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700" b="1" dirty="0">
                <a:solidFill>
                  <a:srgbClr val="FFC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ลักษณะการกระทำละเมิดของเจ้าหน้าที่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4926C701-9DE0-438B-99E1-64AC9101DC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4350" y="1062607"/>
          <a:ext cx="8115300" cy="453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29A0A96-3E8B-416A-842B-F28FA0B1CD6A}"/>
              </a:ext>
            </a:extLst>
          </p:cNvPr>
          <p:cNvCxnSpPr/>
          <p:nvPr/>
        </p:nvCxnSpPr>
        <p:spPr>
          <a:xfrm>
            <a:off x="5951935" y="3865563"/>
            <a:ext cx="18371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5AFC9BC-B874-4600-A341-7EFDC87B37A5}"/>
              </a:ext>
            </a:extLst>
          </p:cNvPr>
          <p:cNvCxnSpPr/>
          <p:nvPr/>
        </p:nvCxnSpPr>
        <p:spPr>
          <a:xfrm>
            <a:off x="7789069" y="3865562"/>
            <a:ext cx="0" cy="1336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1FF55D-44EF-4769-83CE-FB118EE4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90" y="238125"/>
            <a:ext cx="6457950" cy="83211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</a:t>
            </a:r>
            <a:r>
              <a:rPr lang="th-TH" sz="3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เสียหายแก่หน่วยงานของรัฐ (กทม.)</a:t>
            </a:r>
          </a:p>
        </p:txBody>
      </p:sp>
      <p:pic>
        <p:nvPicPr>
          <p:cNvPr id="1229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610" y="1370542"/>
            <a:ext cx="2865834" cy="171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947" y="1340115"/>
            <a:ext cx="2786063" cy="17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84404FF-5C83-4C52-BF01-C4573C29CCD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285864"/>
            <a:ext cx="2431256" cy="17819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2295" name="Content Placeholder 15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03610" y="3216011"/>
            <a:ext cx="3334940" cy="2252927"/>
          </a:xfrm>
        </p:spPr>
      </p:pic>
      <p:sp>
        <p:nvSpPr>
          <p:cNvPr id="12296" name="TextBox 16"/>
          <p:cNvSpPr txBox="1">
            <a:spLocks noChangeArrowheads="1"/>
          </p:cNvSpPr>
          <p:nvPr/>
        </p:nvSpPr>
        <p:spPr bwMode="auto">
          <a:xfrm>
            <a:off x="285720" y="4997798"/>
            <a:ext cx="3315884" cy="502908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1323" tIns="35662" rIns="71323" bIns="35662">
            <a:spAutoFit/>
          </a:bodyPr>
          <a:lstStyle/>
          <a:p>
            <a:pPr algn="ctr" eaLnBrk="1" hangingPunct="1"/>
            <a:r>
              <a:rPr lang="th-TH" altLang="th-TH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ทุจริตเบี้ยผู้สูงอายุ/เบี้ยคนพิการ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285720" y="2692017"/>
            <a:ext cx="3000396" cy="379797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1323" tIns="35662" rIns="71323" bIns="35662">
            <a:spAutoFit/>
          </a:bodyPr>
          <a:lstStyle/>
          <a:p>
            <a:pPr algn="ctr" eaLnBrk="1" hangingPunct="1"/>
            <a:r>
              <a:rPr lang="th-TH" altLang="th-TH" sz="2000" b="1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รถบรรทุกขยะชนเสาไฟฟ้า พลิกคว่ำ</a:t>
            </a:r>
          </a:p>
        </p:txBody>
      </p:sp>
      <p:sp>
        <p:nvSpPr>
          <p:cNvPr id="12298" name="TextBox 18"/>
          <p:cNvSpPr txBox="1">
            <a:spLocks noChangeArrowheads="1"/>
          </p:cNvSpPr>
          <p:nvPr/>
        </p:nvSpPr>
        <p:spPr bwMode="auto">
          <a:xfrm>
            <a:off x="3857620" y="2579688"/>
            <a:ext cx="1835938" cy="441352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1323" tIns="35662" rIns="71323" bIns="35662">
            <a:spAutoFit/>
          </a:bodyPr>
          <a:lstStyle/>
          <a:p>
            <a:pPr algn="r" eaLnBrk="1" hangingPunct="1"/>
            <a:r>
              <a:rPr lang="th-TH" altLang="th-TH" sz="2400" b="1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รถราชการ พลิกคว่ำ</a:t>
            </a:r>
          </a:p>
        </p:txBody>
      </p:sp>
      <p:sp>
        <p:nvSpPr>
          <p:cNvPr id="12299" name="TextBox 19"/>
          <p:cNvSpPr txBox="1">
            <a:spLocks noChangeArrowheads="1"/>
          </p:cNvSpPr>
          <p:nvPr/>
        </p:nvSpPr>
        <p:spPr bwMode="auto">
          <a:xfrm>
            <a:off x="6357950" y="2786062"/>
            <a:ext cx="2500330" cy="3797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 lIns="71323" tIns="35662" rIns="71323" bIns="35662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/>
            <a:r>
              <a:rPr lang="th-TH" altLang="th-TH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กล้องราชการ สูญหาย</a:t>
            </a:r>
          </a:p>
        </p:txBody>
      </p:sp>
      <p:sp>
        <p:nvSpPr>
          <p:cNvPr id="12300" name="TextBox 20"/>
          <p:cNvSpPr txBox="1">
            <a:spLocks noChangeArrowheads="1"/>
          </p:cNvSpPr>
          <p:nvPr/>
        </p:nvSpPr>
        <p:spPr bwMode="auto">
          <a:xfrm>
            <a:off x="3712369" y="3292741"/>
            <a:ext cx="2566988" cy="278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pPr eaLnBrk="1" hangingPunct="1"/>
            <a:r>
              <a:rPr lang="th-TH" altLang="th-TH" sz="1600" b="1" dirty="0">
                <a:latin typeface="TH SarabunIT๙" pitchFamily="34" charset="-34"/>
                <a:cs typeface="TH SarabunIT๙" pitchFamily="34" charset="-34"/>
              </a:rPr>
              <a:t>-ทุจริตทางการเงินหรือทรัพย์สิน</a:t>
            </a:r>
          </a:p>
          <a:p>
            <a:pPr eaLnBrk="1" hangingPunct="1"/>
            <a:r>
              <a:rPr lang="th-TH" altLang="th-TH" sz="1600" b="1" dirty="0">
                <a:latin typeface="TH SarabunIT๙" pitchFamily="34" charset="-34"/>
                <a:cs typeface="TH SarabunIT๙" pitchFamily="34" charset="-34"/>
              </a:rPr>
              <a:t>-ไม่ปฏิบัติตามกฎหมายหรือระเบียบ เช่น </a:t>
            </a:r>
          </a:p>
          <a:p>
            <a:pPr eaLnBrk="1" hangingPunct="1"/>
            <a:r>
              <a:rPr lang="th-TH" altLang="th-TH" sz="1600" b="1" dirty="0">
                <a:latin typeface="TH SarabunIT๙" pitchFamily="34" charset="-34"/>
                <a:cs typeface="TH SarabunIT๙" pitchFamily="34" charset="-34"/>
              </a:rPr>
              <a:t>การพัสดุ การเงินการงบประมาณ ฯลฯ</a:t>
            </a:r>
          </a:p>
          <a:p>
            <a:pPr eaLnBrk="1" hangingPunct="1"/>
            <a:r>
              <a:rPr lang="th-TH" altLang="th-TH" sz="1600" b="1" dirty="0">
                <a:latin typeface="TH SarabunIT๙" pitchFamily="34" charset="-34"/>
                <a:cs typeface="TH SarabunIT๙" pitchFamily="34" charset="-34"/>
              </a:rPr>
              <a:t>-คนร้ายกระทำโจรกรรมหรือทรัพย์สินสูญหาย</a:t>
            </a:r>
          </a:p>
          <a:p>
            <a:pPr eaLnBrk="1" hangingPunct="1"/>
            <a:r>
              <a:rPr lang="th-TH" altLang="th-TH" sz="1600" b="1" dirty="0">
                <a:latin typeface="TH SarabunIT๙" pitchFamily="34" charset="-34"/>
                <a:cs typeface="TH SarabunIT๙" pitchFamily="34" charset="-34"/>
              </a:rPr>
              <a:t>-อาคารสถานที่ราชการถูกไฟไหม้</a:t>
            </a:r>
          </a:p>
          <a:p>
            <a:pPr eaLnBrk="1" hangingPunct="1"/>
            <a:r>
              <a:rPr lang="th-TH" altLang="th-TH" sz="1600" b="1" dirty="0">
                <a:latin typeface="TH SarabunIT๙" pitchFamily="34" charset="-34"/>
                <a:cs typeface="TH SarabunIT๙" pitchFamily="34" charset="-34"/>
              </a:rPr>
              <a:t>-อุบัติเหตุ เช่น รถราชการพลิกคว่ำ กระจก     รถราชการแตก หรือร้าว (ไม่มีคู่กรณี)</a:t>
            </a:r>
          </a:p>
          <a:p>
            <a:r>
              <a:rPr lang="th-TH" altLang="th-TH" sz="1600" b="1" dirty="0">
                <a:latin typeface="TH SarabunIT๙" pitchFamily="34" charset="-34"/>
                <a:cs typeface="TH SarabunIT๙" pitchFamily="34" charset="-34"/>
              </a:rPr>
              <a:t>-กรณีขาดอายุความตามกฎหมาย</a:t>
            </a:r>
            <a:r>
              <a:rPr lang="th-TH" altLang="th-TH" sz="1600" b="1" dirty="0" smtClean="0">
                <a:latin typeface="TH SarabunIT๙" pitchFamily="34" charset="-34"/>
                <a:cs typeface="TH SarabunIT๙" pitchFamily="34" charset="-34"/>
              </a:rPr>
              <a:t>ต่างๆ ฯลฯ</a:t>
            </a:r>
          </a:p>
          <a:p>
            <a:pPr eaLnBrk="1" hangingPunct="1"/>
            <a:endParaRPr lang="th-TH" altLang="th-TH" sz="1600" b="1" dirty="0">
              <a:latin typeface="TH SarabunIT๙" pitchFamily="34" charset="-34"/>
              <a:cs typeface="TH SarabunIT๙" pitchFamily="34" charset="-34"/>
            </a:endParaRPr>
          </a:p>
          <a:p>
            <a:pPr algn="ctr" eaLnBrk="1" hangingPunct="1"/>
            <a:endParaRPr lang="th-TH" altLang="th-TH" sz="16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2301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3169" y="3216011"/>
            <a:ext cx="2537222" cy="236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Box 23"/>
          <p:cNvSpPr txBox="1">
            <a:spLocks noChangeArrowheads="1"/>
          </p:cNvSpPr>
          <p:nvPr/>
        </p:nvSpPr>
        <p:spPr bwMode="auto">
          <a:xfrm>
            <a:off x="6321058" y="4997980"/>
            <a:ext cx="2537222" cy="564463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1323" tIns="35662" rIns="71323" bIns="35662">
            <a:spAutoFit/>
          </a:bodyPr>
          <a:lstStyle/>
          <a:p>
            <a:pPr algn="ctr" eaLnBrk="1" hangingPunct="1"/>
            <a:r>
              <a:rPr lang="th-TH" altLang="th-TH" sz="16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ต้นไม้หักโค่นทับสายไฟฟ้า ทำให้เสาไฟฟ้าหัก และทับรถ </a:t>
            </a:r>
            <a:r>
              <a:rPr lang="th-TH" altLang="th-TH" sz="1600" b="1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ขส</a:t>
            </a:r>
            <a:r>
              <a:rPr lang="th-TH" altLang="th-TH" sz="16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มก.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230871-6AA5-4760-9B19-BFA1D754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22" y="142856"/>
            <a:ext cx="6457950" cy="918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เสียหายแก่บุคคลภายนอก</a:t>
            </a:r>
            <a:endParaRPr lang="th-TH" dirty="0"/>
          </a:p>
        </p:txBody>
      </p:sp>
      <p:pic>
        <p:nvPicPr>
          <p:cNvPr id="13315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071550"/>
            <a:ext cx="3048000" cy="2181490"/>
          </a:xfrm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46472" y="2721665"/>
            <a:ext cx="2981325" cy="564463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1323" tIns="35662" rIns="71323" bIns="35662">
            <a:spAutoFit/>
          </a:bodyPr>
          <a:lstStyle/>
          <a:p>
            <a:pPr algn="ctr" eaLnBrk="1" hangingPunct="1"/>
            <a:r>
              <a:rPr lang="th-TH" altLang="th-TH" sz="1600" b="1" dirty="0">
                <a:latin typeface="TH SarabunIT๙" pitchFamily="34" charset="-34"/>
                <a:cs typeface="TH SarabunIT๙" pitchFamily="34" charset="-34"/>
              </a:rPr>
              <a:t>ชนยับ! คนขับรถขยะ กทม. เสยแท็กซี่-มอเตอร์ไซค์</a:t>
            </a:r>
          </a:p>
          <a:p>
            <a:pPr algn="ctr" eaLnBrk="1" hangingPunct="1"/>
            <a:r>
              <a:rPr lang="th-TH" altLang="th-TH" sz="1600" b="1" dirty="0">
                <a:latin typeface="TH SarabunIT๙" pitchFamily="34" charset="-34"/>
                <a:cs typeface="TH SarabunIT๙" pitchFamily="34" charset="-34"/>
              </a:rPr>
              <a:t>จอดข้างทาง </a:t>
            </a:r>
            <a:r>
              <a:rPr lang="en-US" altLang="th-TH" sz="1600" b="1" dirty="0">
                <a:latin typeface="TH SarabunIT๙" pitchFamily="34" charset="-34"/>
                <a:cs typeface="TH SarabunIT๙" pitchFamily="34" charset="-34"/>
              </a:rPr>
              <a:t>RCA 5 </a:t>
            </a:r>
            <a:r>
              <a:rPr lang="th-TH" altLang="th-TH" sz="1600" b="1" dirty="0">
                <a:latin typeface="TH SarabunIT๙" pitchFamily="34" charset="-34"/>
                <a:cs typeface="TH SarabunIT๙" pitchFamily="34" charset="-34"/>
              </a:rPr>
              <a:t>คันรวด เจ็บ 6</a:t>
            </a:r>
            <a:endParaRPr lang="th-TH" altLang="th-TH" sz="16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331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441" y="1059657"/>
            <a:ext cx="1684734" cy="21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0675" y="1071563"/>
            <a:ext cx="3359944" cy="218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472" y="3517636"/>
            <a:ext cx="3070622" cy="191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5442" y="3362855"/>
            <a:ext cx="2307431" cy="211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1219" y="3362855"/>
            <a:ext cx="3088481" cy="211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Box 19"/>
          <p:cNvSpPr txBox="1">
            <a:spLocks noChangeArrowheads="1"/>
          </p:cNvSpPr>
          <p:nvPr/>
        </p:nvSpPr>
        <p:spPr bwMode="auto">
          <a:xfrm>
            <a:off x="5941219" y="4572012"/>
            <a:ext cx="3088481" cy="8722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lIns="71323" tIns="35662" rIns="71323" bIns="35662">
            <a:spAutoFit/>
          </a:bodyPr>
          <a:lstStyle/>
          <a:p>
            <a:pPr algn="ctr" eaLnBrk="1" hangingPunct="1"/>
            <a:r>
              <a:rPr lang="th-TH" altLang="th-TH" sz="19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เลือดท่วม ฝรั่งเดินเตะ เสาหักคาบนทางเท้า ชาว</a:t>
            </a:r>
            <a:r>
              <a:rPr lang="th-TH" altLang="th-TH" sz="1900" b="1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เน็ต</a:t>
            </a:r>
            <a:r>
              <a:rPr lang="th-TH" altLang="th-TH" sz="19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งง ทำไม กทม. ไม่ถอนออก!</a:t>
            </a:r>
            <a:endParaRPr lang="th-TH" altLang="th-TH" sz="19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endParaRPr lang="th-TH" altLang="th-TH" sz="1400" dirty="0">
              <a:latin typeface="Century Gothic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0826" y="5214954"/>
            <a:ext cx="2133600" cy="381000"/>
          </a:xfrm>
          <a:noFill/>
        </p:spPr>
        <p:txBody>
          <a:bodyPr/>
          <a:lstStyle/>
          <a:p>
            <a:fld id="{C4E2321A-CEC1-404A-9A4D-5D2437441DD9}" type="slidenum">
              <a:rPr lang="en-US" smtClean="0"/>
              <a:pPr/>
              <a:t>19</a:t>
            </a:fld>
            <a:endParaRPr lang="th-TH" dirty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2" y="1543862"/>
            <a:ext cx="9177339" cy="331390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rgbClr val="CCECFF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6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ข้าราชการ  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พนักงาน  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ลูกจ้าง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ผู้ปฏิบัติงาน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ประเภท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อื่นไม่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ว่าจะเป็นการแต่งตั้งใน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ฐานะเป็นกรรมการ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หรือ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ฐานะอื่นใด	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290541" y="597743"/>
            <a:ext cx="8424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54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ความหมายของเจ้าหน้าที่ </a:t>
            </a:r>
            <a:r>
              <a:rPr lang="th-TH" sz="54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ตามมาตรา ๔</a:t>
            </a:r>
            <a:endParaRPr lang="th-TH" sz="5400" b="1" dirty="0">
              <a:solidFill>
                <a:srgbClr val="FFC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AE562D-4550-42EF-BDC4-DC9F50B223E6}" type="slidenum">
              <a:rPr lang="en-US" smtClean="0"/>
              <a:pPr/>
              <a:t>2</a:t>
            </a:fld>
            <a:endParaRPr lang="th-TH" dirty="0"/>
          </a:p>
        </p:txBody>
      </p:sp>
      <p:sp>
        <p:nvSpPr>
          <p:cNvPr id="15364" name="ตัวยึดท้ายกระดาษ 5"/>
          <p:cNvSpPr txBox="1">
            <a:spLocks noGrp="1"/>
          </p:cNvSpPr>
          <p:nvPr/>
        </p:nvSpPr>
        <p:spPr bwMode="auto">
          <a:xfrm>
            <a:off x="3143240" y="5143516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1400">
              <a:latin typeface="Arial Black" pitchFamily="34" charset="0"/>
            </a:endParaRPr>
          </a:p>
        </p:txBody>
      </p:sp>
      <p:sp>
        <p:nvSpPr>
          <p:cNvPr id="17413" name="Title 1"/>
          <p:cNvSpPr>
            <a:spLocks noGrp="1"/>
          </p:cNvSpPr>
          <p:nvPr>
            <p:ph type="title" idx="4294967295"/>
          </p:nvPr>
        </p:nvSpPr>
        <p:spPr>
          <a:xfrm>
            <a:off x="758825" y="634989"/>
            <a:ext cx="7627938" cy="722313"/>
          </a:xfrm>
          <a:noFill/>
        </p:spPr>
        <p:txBody>
          <a:bodyPr anchor="b"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 2" pitchFamily="18" charset="2"/>
              </a:rPr>
              <a:t>ความหมายของการทำละเมิด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1406" y="1500179"/>
            <a:ext cx="8929718" cy="3286147"/>
          </a:xfrm>
        </p:spPr>
        <p:txBody>
          <a:bodyPr>
            <a:noAutofit/>
          </a:bodyPr>
          <a:lstStyle/>
          <a:p>
            <a:pPr marL="273050" indent="-273050" algn="thaiDi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th-TH" sz="4400" b="1" dirty="0">
                <a:solidFill>
                  <a:srgbClr val="FFFF99"/>
                </a:solidFill>
                <a:latin typeface="IrisUPC" pitchFamily="34" charset="-34"/>
                <a:cs typeface="IrisUPC" pitchFamily="34" charset="-34"/>
              </a:rPr>
              <a:t>	</a:t>
            </a:r>
            <a:r>
              <a:rPr lang="th-TH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IT๙" pitchFamily="34" charset="-34"/>
                <a:cs typeface="TH SarabunIT๙" pitchFamily="34" charset="-34"/>
              </a:rPr>
              <a:t>ประมวลกฎหมายแพ่งและ</a:t>
            </a:r>
            <a:r>
              <a:rPr lang="th-TH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IT๙" pitchFamily="34" charset="-34"/>
                <a:cs typeface="TH SarabunIT๙" pitchFamily="34" charset="-34"/>
              </a:rPr>
              <a:t>พาณิชย์มาตรา </a:t>
            </a:r>
            <a:r>
              <a:rPr lang="th-TH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IT๙" pitchFamily="34" charset="-34"/>
                <a:cs typeface="TH SarabunIT๙" pitchFamily="34" charset="-34"/>
              </a:rPr>
              <a:t>๔๒๐  </a:t>
            </a:r>
            <a:r>
              <a:rPr lang="th-TH" sz="3600" b="1" dirty="0" smtClean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600" b="1" dirty="0" smtClean="0">
                <a:effectLst/>
                <a:latin typeface="TH SarabunIT๙" pitchFamily="34" charset="-34"/>
                <a:cs typeface="TH SarabunIT๙" pitchFamily="34" charset="-34"/>
              </a:rPr>
              <a:t>		</a:t>
            </a:r>
          </a:p>
          <a:p>
            <a:pPr marL="273050" indent="-273050" algn="thaiDi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			ผู้ใด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จงใจหรือประมาทเลินเล่อ 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ทำ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ต่อบุคคล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อื่นโดยผิดกฎหมายให้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เขา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เสียหายถึง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แก่ชีวิตก็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ดี แก่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ร่างกายก็ดี 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อนามัยก็ดีเสรีภาพก็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ดี 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ทรัพย์สินหรือ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สิทธิอย่างหนึ่งอย่าง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ใดก็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ดี 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ท่าน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ว่าผู้นั้นทำละเมิดจำต้องใช้ค่า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สินไหมทดแทน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/>
                <a:latin typeface="TH SarabunIT๙" pitchFamily="34" charset="-34"/>
                <a:cs typeface="TH SarabunIT๙" pitchFamily="34" charset="-34"/>
              </a:rPr>
              <a:t>เพื่อการนั้น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0826" y="5143516"/>
            <a:ext cx="2133600" cy="381000"/>
          </a:xfrm>
          <a:noFill/>
        </p:spPr>
        <p:txBody>
          <a:bodyPr/>
          <a:lstStyle/>
          <a:p>
            <a:fld id="{1C62FA1A-C7F1-4CB5-98EC-4AB10D2B742C}" type="slidenum">
              <a:rPr lang="en-US" smtClean="0"/>
              <a:pPr/>
              <a:t>20</a:t>
            </a:fld>
            <a:endParaRPr lang="th-TH"/>
          </a:p>
        </p:txBody>
      </p:sp>
      <p:sp>
        <p:nvSpPr>
          <p:cNvPr id="38915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71406" y="1583536"/>
            <a:ext cx="8639176" cy="2988476"/>
          </a:xfrm>
        </p:spPr>
        <p:txBody>
          <a:bodyPr/>
          <a:lstStyle/>
          <a:p>
            <a:pPr algn="thaiDist" eaLnBrk="1" hangingPunct="1">
              <a:lnSpc>
                <a:spcPct val="80000"/>
              </a:lnSpc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ลูกจ้าง</a:t>
            </a:r>
            <a:r>
              <a:rPr lang="th-TH" dirty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ที่ได้รับการบรรจุแต่งตั้งให้</a:t>
            </a:r>
            <a: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ปฏิบัติงาน ใน</a:t>
            </a:r>
            <a:r>
              <a:rPr lang="th-TH" dirty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ลักษณะเป็นการปฏิบัติงานประจำและ</a:t>
            </a:r>
            <a: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ต่อเนื่อง มี</a:t>
            </a:r>
            <a:r>
              <a:rPr lang="th-TH" dirty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การกำหนด</a:t>
            </a:r>
            <a: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อัตราเงินเดือน การ</a:t>
            </a:r>
            <a:r>
              <a:rPr lang="th-TH" dirty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เลื่อนขั้นเงินเดือน </a:t>
            </a:r>
            <a: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dirty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ลงโทษทางวินัย  ตามหลักเกณฑ์ที่กำหนดโดยกฎหมาย กฎ ระเบียบ </a:t>
            </a:r>
            <a: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หรือ</a:t>
            </a:r>
            <a:r>
              <a:rPr lang="th-TH" dirty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ข้อบังคับ</a:t>
            </a:r>
          </a:p>
          <a:p>
            <a:pPr algn="thaiDist" eaLnBrk="1" hangingPunct="1">
              <a:lnSpc>
                <a:spcPct val="80000"/>
              </a:lnSpc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ลูกจ้าง</a:t>
            </a:r>
            <a:r>
              <a:rPr lang="th-TH" dirty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ที่ถูกว่าจ้างให้ปฏิบัติงานเป็นครั้งคราวเฉพาะงาน ไม่ว่าจะมีสัญญาจ้างเป็นหนังสือ </a:t>
            </a:r>
            <a: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หรือไม่</a:t>
            </a:r>
            <a:r>
              <a:rPr lang="th-TH" dirty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ก็ตาม ซึ่งความสัมพันธ์ของบุคคลกับหน่วยงานย่อมเป็นไป</a:t>
            </a:r>
            <a:r>
              <a:rPr lang="th-TH" dirty="0" smtClean="0">
                <a:solidFill>
                  <a:srgbClr val="FFF5CC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ตามประมวลกฎหมายแพ่งและพาณิชย์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250826" y="505410"/>
            <a:ext cx="8424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54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ลูกจ้างในหน่วยงานของรัฐ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685E7D-95AA-4FB5-817C-4E85A1BE1719}" type="slidenum">
              <a:rPr lang="en-US" smtClean="0"/>
              <a:pPr/>
              <a:t>21</a:t>
            </a:fld>
            <a:endParaRPr lang="th-TH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0112"/>
            <a:ext cx="8893174" cy="4357718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sz="4000" dirty="0">
                <a:solidFill>
                  <a:srgbClr val="FFFF00"/>
                </a:solidFill>
                <a:latin typeface="IrisUPC" pitchFamily="34" charset="-34"/>
                <a:cs typeface="IrisUPC" pitchFamily="34" charset="-34"/>
              </a:rPr>
              <a:t>	</a:t>
            </a: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ราชการ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ส่วนกลาง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ได้แก่ กระทรวง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ทบวง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กรม หรือส่วน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ราชการที่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เรียกชื่อ  อย่างอื่นและ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มีฐานะเป็นกรม</a:t>
            </a:r>
            <a:r>
              <a:rPr lang="en-US" dirty="0">
                <a:effectLst/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ราชการ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ส่วนภูมิภาค ได้แก่ จังหวัด อำเภอ</a:t>
            </a: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ราชการ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ส่วนท้องถิ่น ได้แก่ เทศบาล องค์การ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บริหารส่วน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ตำบล </a:t>
            </a:r>
            <a:endParaRPr lang="th-TH" dirty="0" smtClean="0">
              <a:effectLst/>
              <a:latin typeface="TH SarabunIT๙" pitchFamily="34" charset="-34"/>
              <a:cs typeface="TH SarabunIT๙" pitchFamily="34" charset="-34"/>
            </a:endParaRP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    องค์การ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บริหารส่วนจังหวัด เมืองพัทยา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และ กทม.</a:t>
            </a:r>
          </a:p>
          <a:p>
            <a:pPr algn="thaiDist" eaLnBrk="1" hangingPunct="1">
              <a:buNone/>
              <a:defRPr/>
            </a:pP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รัฐวิสาหกิจ เช่น การไฟฟ้า การประปา </a:t>
            </a:r>
            <a:r>
              <a:rPr lang="th-TH" dirty="0" err="1" smtClean="0">
                <a:effectLst/>
                <a:latin typeface="TH SarabunIT๙" pitchFamily="34" charset="-34"/>
                <a:cs typeface="TH SarabunIT๙" pitchFamily="34" charset="-34"/>
              </a:rPr>
              <a:t>ขส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มก.</a:t>
            </a:r>
          </a:p>
          <a:p>
            <a:pPr algn="thaiDist" eaLnBrk="1" hangingPunct="1">
              <a:buNone/>
              <a:defRPr/>
            </a:pP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หน่วยงานอื่นของรัฐที่มีพระราชกฤษฎีกากำหนดให้เป็นหน่วยงานของรัฐ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 ตามพระราชบัญญัตินี้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-32" y="142856"/>
            <a:ext cx="90011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ความหมาย</a:t>
            </a:r>
            <a:r>
              <a:rPr lang="th-TH" sz="54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ของหน่วยงานของ</a:t>
            </a:r>
            <a:r>
              <a:rPr lang="th-TH" sz="54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รัฐ ตามมาตรา ๔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-71470" y="1285864"/>
            <a:ext cx="9144000" cy="3786214"/>
          </a:xfrm>
        </p:spPr>
        <p:txBody>
          <a:bodyPr/>
          <a:lstStyle/>
          <a:p>
            <a:pPr algn="thaiDist"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รายงาน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ผู้บังคับบัญชาตามลำดับชั้นและแต่งตั้งคณะกรรมการสอบข้อเท็จจริงความรับ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ผิดทาง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ละเมิดโดยไม่ชักช้า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ทั้งนี้ไม่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ต้องตั้ง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คณะกรรมการ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สอบสวน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ข้อเท็จจริงก่อน</a:t>
            </a:r>
          </a:p>
          <a:p>
            <a:pPr algn="thaiDist"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ผู้เสียหายสามารถยื่นคำขอให้กรุงเทพมหานครชดใช้ค่าสินไหมทดแทน ตามมาตรา ๑๑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หรือ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ฟ้องคดีต่อศาล ตามมาตรา ๕</a:t>
            </a:r>
          </a:p>
          <a:p>
            <a:pPr algn="thaiDist"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การยื่นคำขอต้องกระทำภายใน ๑ ปี นับแต่วันที่รู้ถึงการละเมิดและรู้ตัวผู้จะพึงต้องใช้ค่าสินไหมทดแทน แต่ไม่เกิน ๑๐ ปี นับแต่วันทำละเมิด</a:t>
            </a:r>
          </a:p>
          <a:p>
            <a:pPr algn="thaiDist"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การฟ้องคดี ต้องกระทำภายใน ๑๐ ปี นับแต่รู้ถึงการละเมิดและรู้ตัวผู้จะพึงต้องชดใช้</a:t>
            </a:r>
            <a:b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ค่าสินไหมทดแทน</a:t>
            </a:r>
          </a:p>
          <a:p>
            <a:pPr algn="thaiDist">
              <a:buNone/>
            </a:pPr>
            <a:endParaRPr lang="th-TH" sz="2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1472" y="29109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24000" algn="r">
              <a:buNone/>
            </a:pPr>
            <a:r>
              <a:rPr lang="th-TH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กรณีเกิดความเสียหายกับบุคคลภายนอก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6D685E7D-95AA-4FB5-817C-4E85A1BE1719}" type="slidenum">
              <a:rPr lang="en-US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734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642922"/>
            <a:ext cx="9072594" cy="4143404"/>
          </a:xfrm>
          <a:ln>
            <a:prstDash val="lgDashDot"/>
          </a:ln>
          <a:effectLst>
            <a:outerShdw blurRad="1270000" dist="2540000" dir="21540000" sx="200000" sy="200000" algn="t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th-TH" sz="54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  ปัญหา</a:t>
            </a:r>
            <a:r>
              <a:rPr lang="th-TH" sz="54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ที่เกิดขึ้น</a:t>
            </a:r>
          </a:p>
          <a:p>
            <a:pPr algn="thaiDist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ผู้เสียหาย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ยื่นหนังสือให้หน่วยงานชดใช้ค่าเสียหาย โดยมิใช่แบบคำขอตามที่กระทรวงการคลังกำหนด</a:t>
            </a:r>
          </a:p>
          <a:p>
            <a:pPr algn="thaiDist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เจ้าหน้าที่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มิได้ตรวจสอบรายละเอียดและเอกสารประกอบคำ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ขอให้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ครบถ้วน ถูกต้อง</a:t>
            </a:r>
          </a:p>
          <a:p>
            <a:pPr algn="thaiDist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เจ้าหน้าที่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มิได้ลงรับคำขอตามระเบียบสารบรรณ และหรือมิได้ออกใบรับ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คำขอให้แก่ผู้ยื่นคำขอ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23</a:t>
            </a:fld>
            <a:endParaRPr lang="th-TH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785918" y="143261"/>
            <a:ext cx="5453835" cy="856851"/>
          </a:xfrm>
          <a:prstGeom prst="rect">
            <a:avLst/>
          </a:prstGeom>
          <a:noFill/>
          <a:ln>
            <a:noFill/>
          </a:ln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51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การดำเนินการในภาพรวม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15817" y="1074862"/>
            <a:ext cx="1750595" cy="7218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เกิดความเสียหาย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344099" y="1091085"/>
            <a:ext cx="1750595" cy="71095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รายงานผู้บังคับบัญชา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379503" y="1102894"/>
            <a:ext cx="1750595" cy="75105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แต่งตั้ง คกก. สอบข้อเท็จจริงเบื้องต้น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668778" y="1059754"/>
            <a:ext cx="1750595" cy="78766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แต่งตั้ง กก. </a:t>
            </a:r>
          </a:p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สอบละเมิด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468567" y="2043849"/>
            <a:ext cx="1962305" cy="100597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คกก. ละเมิด รายงานผลการสอบสวน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953492" y="2006175"/>
            <a:ext cx="2283454" cy="102177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ผู้แต่งตั้ง (ผว.กทม. หรือผู้รับมอบอำนาจ) วินิจฉัยสั่งการ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279153" y="2016199"/>
            <a:ext cx="1404175" cy="102177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ส่งสำนวนให้ </a:t>
            </a:r>
          </a:p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ก.คลัง หรือ</a:t>
            </a:r>
          </a:p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รมว.มหาดไทย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79152" y="3761010"/>
            <a:ext cx="1999088" cy="965869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ก.คลัง หรือ</a:t>
            </a:r>
          </a:p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รมว.มหาดไทย</a:t>
            </a:r>
          </a:p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แจ้งผลการพิจารณา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058203" y="3743182"/>
            <a:ext cx="1752921" cy="98378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ยึด/อายัดทรัพย์</a:t>
            </a:r>
            <a:br>
              <a:rPr lang="th-TH" sz="1900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ภายใน ๑๐ ปี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570178" y="3101223"/>
            <a:ext cx="2027283" cy="25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มีผู้ต้องรับผิดหรือไม่ จำนวนเท่าใด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951518" y="1974270"/>
            <a:ext cx="1879082" cy="383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ผู้แต่งตั้งไม่มีส่วนได้เสีย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951518" y="2400465"/>
            <a:ext cx="1879082" cy="314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จำนวนไม่เกิน ๕ คน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951518" y="2786062"/>
            <a:ext cx="1888104" cy="314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ไม่แต่งตั้งผู้มีส่วนได้เสียเป็น กก.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951518" y="3186283"/>
            <a:ext cx="2192482" cy="528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การแต่งตั้ง กก.ร่วม </a:t>
            </a:r>
            <a:r>
              <a:rPr lang="th-TH" sz="1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1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ต้อง</a:t>
            </a:r>
            <a:r>
              <a:rPr lang="th-TH" sz="1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ลงนามร่วมกัน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571472" y="4934088"/>
            <a:ext cx="3103007" cy="437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เป็นกรณีจงใจหรือประมาทเลินเล่ออย่างร้ายแรง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858152" y="4917220"/>
            <a:ext cx="3071302" cy="654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th-TH" sz="1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- ออกคำสั่งหลังส่งสำนวนให้ ก.คลัง (ข้อ ๑๗)</a:t>
            </a:r>
          </a:p>
          <a:p>
            <a:r>
              <a:rPr lang="th-TH" sz="1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- ออกเมื่อ ก.คลัง แจ้งผลแล้ว (ข้อ ๑๘)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6850886" y="1887072"/>
            <a:ext cx="96924" cy="1355387"/>
            <a:chOff x="8718879" y="2236777"/>
            <a:chExt cx="129232" cy="1626464"/>
          </a:xfrm>
        </p:grpSpPr>
        <p:cxnSp>
          <p:nvCxnSpPr>
            <p:cNvPr id="26" name="ตัวเชื่อมต่อตรง 25"/>
            <p:cNvCxnSpPr/>
            <p:nvPr/>
          </p:nvCxnSpPr>
          <p:spPr>
            <a:xfrm>
              <a:off x="8722897" y="2236777"/>
              <a:ext cx="3999" cy="16264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/>
            <p:cNvCxnSpPr/>
            <p:nvPr/>
          </p:nvCxnSpPr>
          <p:spPr>
            <a:xfrm>
              <a:off x="8722895" y="2527727"/>
              <a:ext cx="1131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/>
            <p:cNvCxnSpPr/>
            <p:nvPr/>
          </p:nvCxnSpPr>
          <p:spPr>
            <a:xfrm>
              <a:off x="8718879" y="3004986"/>
              <a:ext cx="1131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/>
            <p:cNvCxnSpPr/>
            <p:nvPr/>
          </p:nvCxnSpPr>
          <p:spPr>
            <a:xfrm>
              <a:off x="8726896" y="3410051"/>
              <a:ext cx="1131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/>
            <p:cNvCxnSpPr/>
            <p:nvPr/>
          </p:nvCxnSpPr>
          <p:spPr>
            <a:xfrm>
              <a:off x="8734912" y="3851207"/>
              <a:ext cx="1131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ตัวเชื่อมต่อตรง 37"/>
          <p:cNvCxnSpPr>
            <a:cxnSpLocks/>
          </p:cNvCxnSpPr>
          <p:nvPr/>
        </p:nvCxnSpPr>
        <p:spPr>
          <a:xfrm flipH="1">
            <a:off x="2465111" y="3037962"/>
            <a:ext cx="3047" cy="4553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2466466" y="3262805"/>
            <a:ext cx="8489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ลูกศรขวา 42"/>
          <p:cNvSpPr/>
          <p:nvPr/>
        </p:nvSpPr>
        <p:spPr>
          <a:xfrm>
            <a:off x="2138033" y="1473876"/>
            <a:ext cx="144962" cy="15039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4" name="ลูกศรขวา 43"/>
          <p:cNvSpPr/>
          <p:nvPr/>
        </p:nvSpPr>
        <p:spPr>
          <a:xfrm>
            <a:off x="4156335" y="1480557"/>
            <a:ext cx="144962" cy="15039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5" name="ลูกศรขวา 44"/>
          <p:cNvSpPr/>
          <p:nvPr/>
        </p:nvSpPr>
        <p:spPr>
          <a:xfrm>
            <a:off x="6276109" y="1500909"/>
            <a:ext cx="270164" cy="13854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8" name="ลูกศรขวา 47"/>
          <p:cNvSpPr/>
          <p:nvPr/>
        </p:nvSpPr>
        <p:spPr>
          <a:xfrm rot="8160000">
            <a:off x="6473984" y="2071046"/>
            <a:ext cx="233745" cy="1535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9" name="ลูกศรขวา 48"/>
          <p:cNvSpPr/>
          <p:nvPr/>
        </p:nvSpPr>
        <p:spPr>
          <a:xfrm rot="10740000">
            <a:off x="4273048" y="2322992"/>
            <a:ext cx="144962" cy="15039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1" name="ลูกศรขวา 50"/>
          <p:cNvSpPr/>
          <p:nvPr/>
        </p:nvSpPr>
        <p:spPr>
          <a:xfrm rot="10740000">
            <a:off x="1726715" y="2342739"/>
            <a:ext cx="144962" cy="15039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2" name="ลูกศรขวา 51"/>
          <p:cNvSpPr/>
          <p:nvPr/>
        </p:nvSpPr>
        <p:spPr>
          <a:xfrm rot="5400000">
            <a:off x="876798" y="3254494"/>
            <a:ext cx="208883" cy="15651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3" name="ลูกศรขวา 52"/>
          <p:cNvSpPr/>
          <p:nvPr/>
        </p:nvSpPr>
        <p:spPr>
          <a:xfrm>
            <a:off x="2452417" y="4125331"/>
            <a:ext cx="197895" cy="17676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4" name="ลูกศรขวา 53"/>
          <p:cNvSpPr/>
          <p:nvPr/>
        </p:nvSpPr>
        <p:spPr>
          <a:xfrm>
            <a:off x="4749524" y="4159876"/>
            <a:ext cx="144962" cy="15039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860780" y="3730781"/>
            <a:ext cx="1750595" cy="96586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900" b="1" dirty="0" err="1">
                <a:latin typeface="TH SarabunIT๙" pitchFamily="34" charset="-34"/>
                <a:cs typeface="TH SarabunIT๙" pitchFamily="34" charset="-34"/>
              </a:rPr>
              <a:t>ผว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.กทม./ผู้ที่ได้รับมอบอำนาจ ออกคำสั่ง</a:t>
            </a:r>
          </a:p>
        </p:txBody>
      </p:sp>
      <p:cxnSp>
        <p:nvCxnSpPr>
          <p:cNvPr id="55" name="ตัวเชื่อมต่อตรง 54"/>
          <p:cNvCxnSpPr/>
          <p:nvPr/>
        </p:nvCxnSpPr>
        <p:spPr>
          <a:xfrm flipH="1">
            <a:off x="3674478" y="4705471"/>
            <a:ext cx="3008" cy="1084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/>
          <p:nvPr/>
        </p:nvCxnSpPr>
        <p:spPr>
          <a:xfrm>
            <a:off x="3141679" y="4810273"/>
            <a:ext cx="1115645" cy="547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/>
          <p:nvPr/>
        </p:nvCxnSpPr>
        <p:spPr>
          <a:xfrm>
            <a:off x="3137728" y="4813622"/>
            <a:ext cx="0" cy="96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ตัวเชื่อมต่อตรง 72"/>
          <p:cNvCxnSpPr/>
          <p:nvPr/>
        </p:nvCxnSpPr>
        <p:spPr>
          <a:xfrm>
            <a:off x="4253652" y="4820302"/>
            <a:ext cx="0" cy="96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ผืนผ้า 16">
            <a:extLst>
              <a:ext uri="{FF2B5EF4-FFF2-40B4-BE49-F238E27FC236}">
                <a16:creationId xmlns:a16="http://schemas.microsoft.com/office/drawing/2014/main" xmlns="" id="{10073A50-1635-4FC7-AFBB-A896B025B980}"/>
              </a:ext>
            </a:extLst>
          </p:cNvPr>
          <p:cNvSpPr/>
          <p:nvPr/>
        </p:nvSpPr>
        <p:spPr>
          <a:xfrm>
            <a:off x="2571532" y="3429004"/>
            <a:ext cx="2022883" cy="238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ความเสียหายที่ต้องชดใช้</a:t>
            </a:r>
          </a:p>
        </p:txBody>
      </p:sp>
      <p:cxnSp>
        <p:nvCxnSpPr>
          <p:cNvPr id="47" name="ตัวเชื่อมต่อตรง 39">
            <a:extLst>
              <a:ext uri="{FF2B5EF4-FFF2-40B4-BE49-F238E27FC236}">
                <a16:creationId xmlns:a16="http://schemas.microsoft.com/office/drawing/2014/main" xmlns="" id="{2824EE6F-6DC3-4E84-84F9-8D1A1DE6A052}"/>
              </a:ext>
            </a:extLst>
          </p:cNvPr>
          <p:cNvCxnSpPr/>
          <p:nvPr/>
        </p:nvCxnSpPr>
        <p:spPr>
          <a:xfrm>
            <a:off x="2461151" y="3478413"/>
            <a:ext cx="8489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</p:spPr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826108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53988"/>
            <a:ext cx="8229600" cy="960438"/>
          </a:xfrm>
        </p:spPr>
        <p:txBody>
          <a:bodyPr/>
          <a:lstStyle/>
          <a:p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ผู้มีอำนาจแต่งตั้งคณะกรรมการ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-32" y="1431966"/>
            <a:ext cx="8391554" cy="3354360"/>
          </a:xfrm>
        </p:spPr>
        <p:txBody>
          <a:bodyPr/>
          <a:lstStyle/>
          <a:p>
            <a:pPr lvl="1">
              <a:buNone/>
            </a:pPr>
            <a:r>
              <a:rPr lang="th-TH" sz="3200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 ♦ 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คำสั่ง </a:t>
            </a:r>
            <a:r>
              <a:rPr lang="th-TH" sz="32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กทม. ที่ 515/2561 ลงวันที่ 8 กุมภาพันธ์ 2561 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/>
            </a:r>
            <a:b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</a:b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เรื่อง </a:t>
            </a:r>
            <a:r>
              <a:rPr lang="th-TH" sz="32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มอบอำนาจของผู้ว่าราชการกรุงเทพมหานครตามกฎหมายว่าด้วยความรับผิดทางละเมิดของ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เจ้าหน้าที่</a:t>
            </a:r>
            <a:endParaRPr lang="th-TH" sz="3200" dirty="0">
              <a:effectLst/>
              <a:latin typeface="TH SarabunIT๙" pitchFamily="34" charset="-34"/>
              <a:cs typeface="TH SarabunIT๙" pitchFamily="34" charset="-34"/>
              <a:sym typeface="Wingdings" pitchFamily="2" charset="2"/>
            </a:endParaRPr>
          </a:p>
          <a:p>
            <a:pPr lvl="1">
              <a:buNone/>
            </a:pPr>
            <a:r>
              <a:rPr lang="th-TH" sz="3200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 ♦ </a:t>
            </a:r>
            <a:r>
              <a:rPr lang="th-TH" sz="3200" dirty="0" err="1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ป.กทม.</a:t>
            </a:r>
            <a:r>
              <a:rPr lang="th-TH" sz="32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/</a:t>
            </a:r>
            <a:r>
              <a:rPr lang="th-TH" sz="3200" dirty="0" err="1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รป.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กทม. ปฏิบัติราชการแทนผู้ว่าราชการกรุงเทพมหานคร</a:t>
            </a:r>
            <a:endParaRPr lang="th-TH" sz="3200" dirty="0">
              <a:effectLst/>
              <a:latin typeface="TH SarabunIT๙" pitchFamily="34" charset="-34"/>
              <a:cs typeface="TH SarabunIT๙" pitchFamily="34" charset="-34"/>
              <a:sym typeface="Wingdings" pitchFamily="2" charset="2"/>
            </a:endParaRPr>
          </a:p>
          <a:p>
            <a:pPr lvl="1">
              <a:buNone/>
            </a:pPr>
            <a:r>
              <a:rPr lang="th-TH" sz="3200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 ♦ 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ผู้อำนวยการ</a:t>
            </a:r>
            <a:r>
              <a:rPr lang="th-TH" sz="32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สำนัก /ผู้อำนวยการเขต</a:t>
            </a:r>
          </a:p>
          <a:p>
            <a:pPr marL="356616" lvl="1" indent="0">
              <a:buNone/>
            </a:pPr>
            <a:r>
              <a:rPr lang="th-TH" sz="3200" dirty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    </a:t>
            </a:r>
            <a:r>
              <a:rPr lang="th-TH" sz="3200" dirty="0" smtClean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 ปฏิบัติ</a:t>
            </a:r>
            <a:r>
              <a:rPr lang="th-TH" sz="3200" dirty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ราชการแทน ผว.กทม.</a:t>
            </a:r>
            <a:endParaRPr lang="th-TH" sz="3200" dirty="0">
              <a:effectLst/>
              <a:latin typeface="TH SarabunIT๙" pitchFamily="34" charset="-34"/>
              <a:cs typeface="TH SarabunIT๙" pitchFamily="34" charset="-34"/>
              <a:sym typeface="Wingdings" pitchFamily="2" charset="2"/>
            </a:endParaRPr>
          </a:p>
          <a:p>
            <a:pPr lvl="1">
              <a:buNone/>
            </a:pPr>
            <a:endParaRPr lang="th-TH" sz="3200" dirty="0">
              <a:latin typeface="TH SarabunIT๙" pitchFamily="34" charset="-34"/>
              <a:cs typeface="TH SarabunIT๙" pitchFamily="34" charset="-34"/>
              <a:sym typeface="Wingdings" pitchFamily="2" charset="2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6D685E7D-95AA-4FB5-817C-4E85A1BE1719}" type="slidenum">
              <a:rPr lang="en-US" smtClean="0"/>
              <a:pPr/>
              <a:t>25</a:t>
            </a:fld>
            <a:endParaRPr lang="th-TH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4E119-86EF-461D-BE99-821A5EAA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60" y="357170"/>
            <a:ext cx="8286744" cy="1039813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FFC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กรณียกเว้นที่</a:t>
            </a:r>
            <a:r>
              <a:rPr lang="th-TH" sz="4800" b="1" dirty="0">
                <a:solidFill>
                  <a:srgbClr val="FFC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ไม่ใช่อำนาจของ ผอ.สำนัก ผอ.เขต</a:t>
            </a:r>
            <a:endParaRPr lang="th-TH" sz="4800" b="1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B8AA7-0ECF-4DBC-AE4E-D5008859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6" y="1142988"/>
            <a:ext cx="8929718" cy="3929090"/>
          </a:xfrm>
        </p:spPr>
        <p:txBody>
          <a:bodyPr rtlCol="0">
            <a:noAutofit/>
          </a:bodyPr>
          <a:lstStyle/>
          <a:p>
            <a:pPr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การ</a:t>
            </a:r>
            <a:r>
              <a:rPr lang="th-TH" sz="28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แต่งตั้งคณะกรรมการ ที่</a:t>
            </a:r>
            <a:r>
              <a:rPr lang="th-TH" sz="28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เป็นอำนาจของ </a:t>
            </a:r>
            <a:r>
              <a:rPr lang="th-TH" sz="2800" dirty="0" err="1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ป.กทม.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 หรือ </a:t>
            </a:r>
            <a:r>
              <a:rPr lang="th-TH" sz="2800" dirty="0" err="1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รป.</a:t>
            </a:r>
            <a:r>
              <a:rPr lang="th-TH" sz="28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กทม. ที่ ป.กทม. มอบหมาย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ให้สั่ง</a:t>
            </a:r>
            <a:r>
              <a:rPr lang="th-TH" sz="28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ราชการหน่วยงาน ส่วนราชการ  การพาณิชย์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ของกทม. </a:t>
            </a:r>
            <a:r>
              <a:rPr lang="th-TH" sz="28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กองอำนวยการตลาด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นัดกรุงเทพมหานคร ที่</a:t>
            </a:r>
            <a:r>
              <a:rPr lang="th-TH" sz="28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เป็นเจ้าของเรื่อง </a:t>
            </a:r>
          </a:p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800" b="1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    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กรณี</a:t>
            </a:r>
            <a:r>
              <a:rPr lang="th-TH" sz="28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เมื่อเกิดความเสียหายแก่หน่วยงานหรือกรณีเจ้าหน้าที่กรุงเทพมหานครทำให้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เกิดความ   เสียหาย ต่อบุคคลภายนอก </a:t>
            </a:r>
            <a:r>
              <a:rPr lang="th-TH" sz="28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เฉพาะหน่วยงาน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ดังต่อไปนี้</a:t>
            </a:r>
            <a:endParaRPr lang="th-TH" sz="2800" dirty="0">
              <a:effectLst/>
              <a:latin typeface="TH SarabunIT๙" panose="020B0500040200020003" pitchFamily="34" charset="-34"/>
              <a:cs typeface="TH SarabunIT๙" panose="020B0500040200020003" pitchFamily="34" charset="-34"/>
              <a:sym typeface="Wingdings" panose="05000000000000000000" pitchFamily="2" charset="2"/>
            </a:endParaRPr>
          </a:p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8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สำนักงาน </a:t>
            </a:r>
            <a:r>
              <a:rPr lang="th-TH" sz="2800" dirty="0" err="1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ก.ก.</a:t>
            </a:r>
            <a:r>
              <a:rPr lang="th-TH" sz="28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				ส่วนราชการในสังกัด </a:t>
            </a:r>
            <a:r>
              <a:rPr lang="th-TH" sz="2800" dirty="0" err="1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สนป.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                                   </a:t>
            </a:r>
          </a:p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800" spc="-78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</a:t>
            </a:r>
            <a:r>
              <a:rPr lang="th-TH" sz="2800" spc="-78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สำนักงานเลขานุการผู้ว่า</a:t>
            </a:r>
            <a:r>
              <a:rPr lang="th-TH" sz="2800" spc="-78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ราชการกรุงเทพมหานคร  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การพาณิชย์ของกรุงเทพมหานคร              </a:t>
            </a:r>
            <a:r>
              <a:rPr lang="th-TH" sz="2800" spc="-78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        </a:t>
            </a:r>
          </a:p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</a:t>
            </a:r>
            <a:r>
              <a:rPr lang="th-TH" sz="28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สำนักงานเลขานุการสภากรุงเทพมหานคร   </a:t>
            </a:r>
            <a:r>
              <a:rPr lang="th-TH" sz="28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	กองอำนวยการตลาดนัดกรุงเทพมหานคร            </a:t>
            </a:r>
          </a:p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endParaRPr lang="th-TH" sz="2800" b="1" dirty="0" smtClean="0">
              <a:effectLst/>
              <a:latin typeface="TH SarabunIT๙" panose="020B0500040200020003" pitchFamily="34" charset="-34"/>
              <a:cs typeface="TH SarabunIT๙" panose="020B0500040200020003" pitchFamily="34" charset="-34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th-TH" sz="18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6D685E7D-95AA-4FB5-817C-4E85A1BE1719}" type="slidenum">
              <a:rPr lang="en-US" smtClean="0"/>
              <a:pPr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368113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42844" y="857236"/>
            <a:ext cx="8786842" cy="4500594"/>
          </a:xfrm>
        </p:spPr>
        <p:txBody>
          <a:bodyPr/>
          <a:lstStyle/>
          <a:p>
            <a:pPr marL="0" indent="0" algn="thaiDist" eaLnBrk="1" hangingPunct="1">
              <a:buNone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sz="2700" b="1" dirty="0" smtClean="0">
                <a:solidFill>
                  <a:schemeClr val="tx2">
                    <a:lumMod val="75000"/>
                  </a:schemeClr>
                </a:solidFill>
                <a:effectLst/>
                <a:ea typeface="Tahoma"/>
                <a:cs typeface="Tahoma"/>
              </a:rPr>
              <a:t> </a:t>
            </a:r>
            <a:r>
              <a:rPr lang="th-TH" altLang="th-TH" sz="27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เมื่อ</a:t>
            </a:r>
            <a:r>
              <a:rPr lang="th-TH" altLang="th-TH" sz="27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กรุงเทพมหานครได้รับแจ้งผลการตรวจสอบจากองค์กรตามรัฐธรรมนูญ หรือหน่วยงานของรัฐอื่นที่มีอำนาจหน้าที่ตรวจสอบตามกฎหมาย เช่น สตง. ป.ป.ช. </a:t>
            </a:r>
            <a:r>
              <a:rPr lang="th-TH" altLang="th-TH" sz="2700" dirty="0" err="1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ป.ป.ท.</a:t>
            </a:r>
            <a:r>
              <a:rPr lang="th-TH" altLang="th-TH" sz="27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 </a:t>
            </a:r>
            <a:r>
              <a:rPr lang="th-TH" altLang="th-TH" sz="27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ฯลฯ</a:t>
            </a:r>
            <a:endParaRPr lang="th-TH" altLang="th-TH" sz="2700" dirty="0">
              <a:effectLst/>
              <a:latin typeface="TH SarabunIT๙" pitchFamily="34" charset="-34"/>
              <a:cs typeface="TH SarabunIT๙" pitchFamily="34" charset="-34"/>
              <a:sym typeface="Wingdings" pitchFamily="2" charset="2"/>
            </a:endParaRPr>
          </a:p>
          <a:p>
            <a:pPr marL="0" indent="0" algn="thaiDist" eaLnBrk="1" hangingPunct="1">
              <a:buNone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sz="2700" b="1" dirty="0" smtClean="0">
                <a:solidFill>
                  <a:schemeClr val="tx2">
                    <a:lumMod val="75000"/>
                  </a:schemeClr>
                </a:solidFill>
                <a:effectLst/>
                <a:ea typeface="Tahoma"/>
                <a:cs typeface="Tahoma"/>
              </a:rPr>
              <a:t> </a:t>
            </a:r>
            <a:r>
              <a:rPr lang="th-TH" altLang="th-TH" sz="27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กรณี</a:t>
            </a:r>
            <a:r>
              <a:rPr lang="th-TH" altLang="th-TH" sz="27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เจ้าหน้าที่ กทม. กระทำละเมิดต่อ</a:t>
            </a:r>
            <a:r>
              <a:rPr lang="th-TH" altLang="th-TH" sz="2700" dirty="0">
                <a:effectLst/>
                <a:latin typeface="TH SarabunIT๙" pitchFamily="34" charset="-34"/>
                <a:cs typeface="TH SarabunIT๙" pitchFamily="34" charset="-34"/>
              </a:rPr>
              <a:t>หน่วยงานของรัฐแห่งอื่น ต้องแต่งตั้งคณะกรรมการร่วมกับหัวหน้าหน่วยงานของรัฐอื่น </a:t>
            </a:r>
          </a:p>
          <a:p>
            <a:pPr marL="0" indent="0" algn="thaiDist" eaLnBrk="1" hangingPunct="1">
              <a:buNone/>
            </a:pPr>
            <a:r>
              <a:rPr lang="th-TH" alt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    หน่วยงาน</a:t>
            </a:r>
            <a:r>
              <a:rPr lang="th-TH" altLang="th-TH" sz="2700" dirty="0">
                <a:effectLst/>
                <a:latin typeface="TH SarabunIT๙" pitchFamily="34" charset="-34"/>
                <a:cs typeface="TH SarabunIT๙" pitchFamily="34" charset="-34"/>
              </a:rPr>
              <a:t>ของรัฐเดียว เช่น ต้นไม้ กทม. หักโค่นทับสายไฟฟ้า ทำให้เหนี่ยวรั้งเสาไฟฟ้าของการไฟฟ้านครหลวงหัก   รถ ขสมก. เฉี่ยวกิ่งไม้ที่ยื่นไปในถนน ทำให้กระจกข้าง หรือกระจกหน้าต่าง แตกร้าว รถขยะเสียหลักชนรั้ว/ป้ายชื่อของกระทรวง ก. เสียหาย ฯลฯ </a:t>
            </a:r>
          </a:p>
          <a:p>
            <a:pPr marL="0" indent="0" algn="thaiDist" eaLnBrk="1" hangingPunct="1">
              <a:buNone/>
            </a:pPr>
            <a:r>
              <a:rPr lang="th-TH" alt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    หน่วยงาน</a:t>
            </a:r>
            <a:r>
              <a:rPr lang="th-TH" altLang="th-TH" sz="2700" dirty="0">
                <a:effectLst/>
                <a:latin typeface="TH SarabunIT๙" pitchFamily="34" charset="-34"/>
                <a:cs typeface="TH SarabunIT๙" pitchFamily="34" charset="-34"/>
              </a:rPr>
              <a:t>ของรัฐหลายหน่วยงาน เช่น กรณีรถบรรทุกรถกระเช้าของ กทม. เกี่ยวสายไฟฟ้า </a:t>
            </a:r>
            <a:r>
              <a:rPr lang="th-TH" alt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alt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alt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ทำ</a:t>
            </a:r>
            <a:r>
              <a:rPr lang="th-TH" altLang="th-TH" sz="2700" dirty="0">
                <a:effectLst/>
                <a:latin typeface="TH SarabunIT๙" pitchFamily="34" charset="-34"/>
                <a:cs typeface="TH SarabunIT๙" pitchFamily="34" charset="-34"/>
              </a:rPr>
              <a:t>ให้ดึงเสาไฟฟ้าหักและล้มทับรถ ขสมก. และป้อมตำรวจจราจร (กทม.+การไฟฟ้าฯ+</a:t>
            </a:r>
            <a:r>
              <a:rPr lang="th-TH" altLang="th-TH" sz="2700" dirty="0" err="1">
                <a:effectLst/>
                <a:latin typeface="TH SarabunIT๙" pitchFamily="34" charset="-34"/>
                <a:cs typeface="TH SarabunIT๙" pitchFamily="34" charset="-34"/>
              </a:rPr>
              <a:t>ขส</a:t>
            </a:r>
            <a:r>
              <a:rPr lang="th-TH" alt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มก.</a:t>
            </a:r>
            <a:br>
              <a:rPr lang="th-TH" alt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alt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+</a:t>
            </a:r>
            <a:r>
              <a:rPr lang="th-TH" altLang="th-TH" sz="2700" dirty="0">
                <a:effectLst/>
                <a:latin typeface="TH SarabunIT๙" pitchFamily="34" charset="-34"/>
                <a:cs typeface="TH SarabunIT๙" pitchFamily="34" charset="-34"/>
              </a:rPr>
              <a:t>สตช.)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6D685E7D-95AA-4FB5-817C-4E85A1BE1719}" type="slidenum">
              <a:rPr lang="en-US" smtClean="0"/>
              <a:pPr/>
              <a:t>27</a:t>
            </a:fld>
            <a:endParaRPr lang="th-TH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A54E119-86EF-461D-BE99-821A5EAA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60" y="103175"/>
            <a:ext cx="8286744" cy="896937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FFC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กรณี</a:t>
            </a:r>
            <a:r>
              <a:rPr lang="th-TH" sz="4800" b="1" dirty="0">
                <a:solidFill>
                  <a:srgbClr val="FFC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ยกเว้น ที่ไม่ใช่อำนาจของ ผอ.สำนัก ผอ.เขต</a:t>
            </a:r>
            <a:endParaRPr lang="th-TH" sz="4800" b="1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595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B565E-0601-4AA4-8897-31D79566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357302"/>
            <a:ext cx="8858281" cy="3714776"/>
          </a:xfrm>
        </p:spPr>
        <p:txBody>
          <a:bodyPr rtlCol="0">
            <a:noAutofit/>
          </a:bodyPr>
          <a:lstStyle/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r>
              <a:rPr lang="th-TH" sz="30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sz="30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กรณี</a:t>
            </a:r>
            <a:r>
              <a:rPr lang="th-TH" sz="30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เกิดความเสียหายแก่หน่วยงานของรัฐอื่นและ</a:t>
            </a:r>
            <a:r>
              <a:rPr lang="th-TH" sz="30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บุคคลภายนอก ซึ่ง</a:t>
            </a:r>
            <a:r>
              <a:rPr lang="th-TH" sz="30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บุคคลภายนอกได้ยื่นคำขอให้ กทม. ชดใช้ค่าสินไหมทดแทนและหรือฟ้องคดีต่อศาล </a:t>
            </a:r>
            <a:r>
              <a:rPr lang="th-TH" sz="30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เช่น </a:t>
            </a:r>
            <a:r>
              <a:rPr lang="th-TH" sz="30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รถบรรทุกน้ำ สนข. เฉี่ยวชนกับรถของการไฟฟ้าฯ และรถยนต์ส่วนบุคคลของนายเอก</a:t>
            </a:r>
          </a:p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r>
              <a:rPr lang="th-TH" sz="30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sz="30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กรณี</a:t>
            </a:r>
            <a:r>
              <a:rPr lang="th-TH" sz="30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หัวหน้าหน่วยงาน ส่วนราชการ การพาณิชย์ของกรุงเทพมหานคร </a:t>
            </a:r>
            <a:r>
              <a:rPr lang="th-TH" sz="30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กอง</a:t>
            </a:r>
            <a:r>
              <a:rPr lang="th-TH" sz="30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อำนวยการตลาดนัดกรุงเทพมหานคร </a:t>
            </a:r>
            <a:r>
              <a:rPr lang="th-TH" sz="30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ต้อง</a:t>
            </a:r>
            <a:r>
              <a:rPr lang="th-TH" sz="30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ถูกสอบสวนในฐานะผู้บังคับบัญชา </a:t>
            </a:r>
            <a:r>
              <a:rPr lang="th-TH" sz="30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ผู้</a:t>
            </a:r>
            <a:r>
              <a:rPr lang="th-TH" sz="30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ผ่านงาน ผู้อนุมัติหรือเป็นผู้มีส่วนได้เสียหรือเกี่ยวข้องกับการพิจารณาความรับผิดทางละเมิดของเจ้าหน้าที่ในเรื่องที่สอบสวน ตามหมวด 1 และหมวด 2 ของระเบียบ </a:t>
            </a:r>
            <a:r>
              <a:rPr lang="th-TH" sz="3000" dirty="0" err="1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สนร.</a:t>
            </a:r>
            <a:r>
              <a:rPr lang="th-TH" sz="300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th-TH" sz="3000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ฯ</a:t>
            </a:r>
            <a:endParaRPr lang="th-TH" sz="3000" dirty="0"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sz="3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A54E119-86EF-461D-BE99-821A5EAA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60" y="357170"/>
            <a:ext cx="8286744" cy="92869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FFC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กรณียกเว้นที่</a:t>
            </a:r>
            <a:r>
              <a:rPr lang="th-TH" sz="4800" b="1" dirty="0">
                <a:solidFill>
                  <a:srgbClr val="FFC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ไม่ใช่อำนาจของ ผอ.สำนัก ผอ.เขต</a:t>
            </a:r>
            <a:endParaRPr lang="th-TH" sz="4800" b="1" dirty="0">
              <a:solidFill>
                <a:srgbClr val="FFC000"/>
              </a:solidFill>
              <a:effectLst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6D685E7D-95AA-4FB5-817C-4E85A1BE1719}" type="slidenum">
              <a:rPr lang="en-US" smtClean="0"/>
              <a:pPr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75881921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562231"/>
            <a:ext cx="8858312" cy="1080823"/>
          </a:xfrm>
          <a:ln cap="flat">
            <a:noFill/>
            <a:prstDash val="dashDot"/>
          </a:ln>
        </p:spPr>
        <p:txBody>
          <a:bodyPr>
            <a:normAutofit fontScale="90000"/>
          </a:bodyPr>
          <a:lstStyle/>
          <a:p>
            <a:r>
              <a:rPr lang="en-US" sz="1600" b="1" dirty="0"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/>
            </a:r>
            <a:br>
              <a:rPr lang="en-US" sz="1600" b="1" dirty="0">
                <a:latin typeface="TH SarabunIT๙" pitchFamily="34" charset="-34"/>
                <a:cs typeface="TH SarabunIT๙" pitchFamily="34" charset="-34"/>
                <a:sym typeface="Wingdings" pitchFamily="2" charset="2"/>
              </a:rPr>
            </a:br>
            <a:r>
              <a:rPr lang="th-TH" sz="16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  </a:t>
            </a:r>
            <a:r>
              <a:rPr lang="th-TH" sz="49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กรณี</a:t>
            </a:r>
            <a:r>
              <a:rPr lang="th-TH" sz="49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เกิดความเสียหายกับหน่วยงานของรัฐ</a:t>
            </a:r>
            <a:r>
              <a:rPr lang="th-TH" sz="49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อื่น</a:t>
            </a:r>
            <a:r>
              <a:rPr lang="en-US" sz="49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18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18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การร่วมกันแต่งตั้งคณะกรรมการสอบข้อเท็จจริงความรับผิดทางละเมิด</a:t>
            </a:r>
            <a:r>
              <a:rPr lang="th-TH" sz="31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1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endParaRPr lang="th-TH" sz="2700" b="1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-71470" y="1783308"/>
            <a:ext cx="8929718" cy="3360208"/>
          </a:xfrm>
        </p:spPr>
        <p:txBody>
          <a:bodyPr/>
          <a:lstStyle/>
          <a:p>
            <a:pPr algn="thaiDist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 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ความ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เสียหายเกิดจากเจ้าหน้าที่หน่วยงานของรัฐ (กทม.)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ทำ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ให้เกิด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ความเสียหาย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แก่หน่วยงานของรัฐอื่น (ข้อ 9 ประกอบ ข้อ 10)</a:t>
            </a:r>
          </a:p>
          <a:p>
            <a:pPr algn="thaiDist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 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หน่วยงาน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ของรัฐมากกว่าหนึ่งแห่งได้รับความเสียหาย  (ข้อ 11)</a:t>
            </a:r>
          </a:p>
          <a:p>
            <a:pPr algn="thaiDist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 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ความ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เสียหายเกิดจากการทำละเมิดของเจ้าหน้าที่หลายหน่วยงาน (ข้อ 11)</a:t>
            </a:r>
          </a:p>
          <a:p>
            <a:pPr algn="thaiDist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 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หัวหน้า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หน่วยงานลงนามคำสั่งแต่งตั้งคณะกรรมการร่วมกัน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6D685E7D-95AA-4FB5-817C-4E85A1BE1719}" type="slidenum">
              <a:rPr lang="en-US" smtClean="0"/>
              <a:pPr/>
              <a:t>29</a:t>
            </a:fld>
            <a:endParaRPr lang="th-TH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E16D8-C807-4740-905E-A8AF7D5D62AB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0" y="65929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ลักษณะของการกระทำที่ถือเป็นละเมิด </a:t>
            </a:r>
          </a:p>
          <a:p>
            <a:pPr algn="ctr"/>
            <a:r>
              <a:rPr lang="th-TH" sz="54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ตามมาตรา ๔๒๐</a:t>
            </a:r>
            <a:endParaRPr lang="th-TH" sz="5400" b="1" dirty="0">
              <a:solidFill>
                <a:srgbClr val="FFC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357434"/>
            <a:ext cx="3929090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effectLst/>
              </a:rPr>
              <a:t>หลักเกณฑ์ ๔ ประการ ดังนี้</a:t>
            </a:r>
            <a:endParaRPr lang="th-TH" sz="36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915667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๑. การกระทำโดยจงใจหรือประมาทเลินเล่อ 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3415733"/>
            <a:ext cx="42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๒. การกระทำต่อผู้อื่นโดยผิดกฎหมาย 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3987237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๓. บุคคลอื่นได้รับความเสียหาย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4558741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๔. ผู้กระทำละเมิดต้องชดใช้ค่าสินไหมทดแทน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30</a:t>
            </a:fld>
            <a:endParaRPr lang="th-TH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445825"/>
            <a:ext cx="8858280" cy="911477"/>
          </a:xfrm>
        </p:spPr>
        <p:txBody>
          <a:bodyPr>
            <a:normAutofit fontScale="90000"/>
          </a:bodyPr>
          <a:lstStyle/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6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แต่งตั้งคณะกรรมการสอบข้อเท็จจริงความรับผิดทางละเมิด</a:t>
            </a:r>
            <a:br>
              <a:rPr lang="th-TH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endParaRPr lang="th-TH" b="1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357302"/>
            <a:ext cx="7643866" cy="523220"/>
          </a:xfrm>
          <a:prstGeom prst="rect">
            <a:avLst/>
          </a:prstGeom>
          <a:noFill/>
          <a:ln w="5715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th-TH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จำนวนไม่เกิน 5 คน ผู้แต่งตั้ง และคณะกรรมการต้องไม่มีส่วนได้เสีย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1928806"/>
            <a:ext cx="8643998" cy="523220"/>
          </a:xfrm>
          <a:prstGeom prst="rect">
            <a:avLst/>
          </a:prstGeom>
          <a:noFill/>
          <a:ln w="38100">
            <a:noFill/>
            <a:prstDash val="lgDashDot"/>
          </a:ln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th-TH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แต่งตั้ง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คณะกรรมการโดยไม่ชักช้าไม่ควรเกิน 15 วันนับแต่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วันที่รู้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หรือทราบความเสียหาย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2428872"/>
            <a:ext cx="8501122" cy="954107"/>
          </a:xfrm>
          <a:prstGeom prst="rect">
            <a:avLst/>
          </a:prstGeom>
          <a:noFill/>
          <a:ln w="28575">
            <a:noFill/>
            <a:prstDash val="lgDashDot"/>
          </a:ln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th-TH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กำหนดแล้วเสร็จ 60 วัน อาจอนุญาตให้ขยายเวลาได้อีกครั้งละไม่เกิน 30 วัน 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และระมัดระวังเรื่องอายุความด้วย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3357566"/>
            <a:ext cx="6572296" cy="523220"/>
          </a:xfrm>
          <a:prstGeom prst="rect">
            <a:avLst/>
          </a:prstGeom>
          <a:noFill/>
          <a:ln w="28575">
            <a:noFill/>
            <a:prstDash val="lgDashDot"/>
          </a:ln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th-TH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อาจ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แต่งตั้งเจ้าหน้าที่จากหน่วยงานอื่นของรัฐร่วมเป็นกรรมการได้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865C2C-E891-4056-BF4B-FDD4F121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29" y="142856"/>
            <a:ext cx="7415213" cy="928694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5400" b="1" spc="117" dirty="0" smtClean="0">
                <a:ln w="11430"/>
                <a:solidFill>
                  <a:srgbClr val="FFC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ปัญหาที่เกิดขึ้น</a:t>
            </a:r>
            <a:endParaRPr lang="th-TH" sz="5400" dirty="0">
              <a:solidFill>
                <a:srgbClr val="FFC000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42844" y="1000113"/>
            <a:ext cx="8858312" cy="4286280"/>
          </a:xfrm>
        </p:spPr>
        <p:txBody>
          <a:bodyPr/>
          <a:lstStyle/>
          <a:p>
            <a:pPr marL="0" indent="0" algn="thaiDist" eaLnBrk="1" hangingPunct="1">
              <a:buNone/>
            </a:pP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effectLst/>
                <a:ea typeface="Tahoma"/>
                <a:cs typeface="Tahoma"/>
              </a:rPr>
              <a:t> </a:t>
            </a: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อ้าง</a:t>
            </a:r>
            <a:r>
              <a:rPr lang="th-TH" altLang="th-TH" sz="24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คำสั่งมอบอำนาจที่ยกเลิกไปแล้ว หรืออ้างข้อกฎหมายที่อาศัยอำนาจในการ</a:t>
            </a: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แต่งตั้งคณะกรรมการ </a:t>
            </a: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/>
            </a:r>
            <a:b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</a:b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ไม่</a:t>
            </a:r>
            <a:r>
              <a:rPr lang="th-TH" altLang="th-TH" sz="24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ครบถ้วน/ไม่ถูกต้อง</a:t>
            </a:r>
          </a:p>
          <a:p>
            <a:pPr marL="0" indent="0" algn="thaiDist" eaLnBrk="1" hangingPunct="1">
              <a:buNone/>
            </a:pP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ผู้แต่งตั้งคณะกรรมการ (ผอ.เขต/ผอ.สำนัก)ไม่ได้</a:t>
            </a:r>
            <a:r>
              <a:rPr lang="th-TH" altLang="th-TH" sz="24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ลงนาม/ประทับตรา “ปฏิบัติราชการแทน </a:t>
            </a:r>
            <a:r>
              <a:rPr lang="th-TH" altLang="th-TH" sz="2400" dirty="0" err="1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ผว.</a:t>
            </a:r>
            <a:r>
              <a:rPr lang="th-TH" altLang="th-TH" sz="24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กทม.”</a:t>
            </a:r>
          </a:p>
          <a:p>
            <a:pPr marL="0" indent="0" algn="thaiDist" eaLnBrk="1" hangingPunct="1">
              <a:buNone/>
            </a:pP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effectLst/>
                <a:ea typeface="Tahoma"/>
                <a:cs typeface="Tahoma"/>
              </a:rPr>
              <a:t>  </a:t>
            </a: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ผู้</a:t>
            </a: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แต่งตั้งคณะกรรมการ </a:t>
            </a:r>
            <a:r>
              <a:rPr lang="th-TH" altLang="th-TH" sz="24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(ผอ.เขต/ผอ.สำนัก) เป็นคู่กรณีอยู่ในข่ายต้องถูกสอบสวน/ผู้มีส่วนได้เสีย/เกี่ยวข้องกับการพิจารณาความรับผิดทางละเมิด</a:t>
            </a: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ของเจ้าหน้าที่ </a:t>
            </a:r>
            <a:r>
              <a:rPr lang="th-TH" altLang="th-TH" sz="24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การแต่งตั้งผู้ใต้บังคับบัญชาเป็นประธาน ฯ ซึ่งมีระดับ</a:t>
            </a:r>
            <a:r>
              <a:rPr lang="th-TH" altLang="th-TH" sz="24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ตำแหน่งต่ำ</a:t>
            </a:r>
            <a:r>
              <a:rPr lang="th-TH" altLang="th-TH" sz="24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กว่า (ขัดต่อบทบัญญัติ ม.13 แห่ง พ.ร.บ.วิธีปฏิบัติราชการทางปกครอง พ.ศ.2539) อาจทำให้ผลการพิจารณาความรับผิดทางละเมิดของเจ้าหน้าที่ต้องเสียไป เช่น กรณีหัวหน้าหน่วยงานมอบหมายให้ลูกจ้างทำหน้าที่เกี่ยวกับเรื่องการเบิกจ่ายเงินเบี้ยผู้สูงอายุ หรือให้รหัสเข้าระบบ </a:t>
            </a:r>
            <a:r>
              <a:rPr lang="en-US" altLang="th-TH" sz="24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MIS </a:t>
            </a:r>
            <a:r>
              <a:rPr lang="th-TH" altLang="th-TH" sz="24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ยกเลิกใบเสร็จรับเงินได้ ทำให้เป็นช่องทางให้ลูกจ้างยักยอกเงินไป กรณีนี้หากเป็นการตรวจพบโดยเจ้าหน้าที่ในหน่วยงานหรือโดย สตน. จะต้องเสนอให้ ป.กทม. มอบหมายข้าราชการซึ่งดำรงตำแหน่งเทียบเท่าหรือสูงกว่า เป็นประธาน ส่วนกรรมการจะต้องไม่มีส่วนเกี่ยวข้องกับกรณีดังกล่าว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</p:spPr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31</a:t>
            </a:fld>
            <a:endParaRPr lang="th-T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14314" y="513287"/>
            <a:ext cx="8643966" cy="772577"/>
          </a:xfrm>
        </p:spPr>
        <p:txBody>
          <a:bodyPr/>
          <a:lstStyle/>
          <a:p>
            <a:pPr marL="0" indent="0" algn="thaiDist" eaLnBrk="1" hangingPunct="1">
              <a:buNone/>
            </a:pPr>
            <a:r>
              <a:rPr lang="th-TH" altLang="th-TH" sz="48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ผล</a:t>
            </a:r>
            <a:r>
              <a:rPr lang="th-TH" altLang="th-TH" sz="48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ที่เกิดขึ้นจากการแต่งตั้งคณะกรรมการไม่ถูกต้อง</a:t>
            </a:r>
          </a:p>
          <a:p>
            <a:pPr marL="0" indent="0" algn="thaiDist" eaLnBrk="1" hangingPunct="1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การ</a:t>
            </a:r>
            <a:r>
              <a:rPr lang="th-TH" alt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สอบสวนเป็นเพียงการสอบสวนข้อเท็จจริงทั่วไป</a:t>
            </a:r>
          </a:p>
          <a:p>
            <a:pPr marL="0" indent="0" algn="thaiDist" eaLnBrk="1" hangingPunct="1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การ</a:t>
            </a:r>
            <a:r>
              <a:rPr lang="th-TH" alt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เสนอความเห็นของคณะกรรมการ ไม่อาจนำไปสู่การวินิจฉัยความรับผิดทางละเมิด เพื่อการออกคำสั่งให้ชดใช้เงินแก่กรุงเทพมหานครในกรณีที่เจ้าหน้าที่กระทำละเมิดในการปฏิบัติหน้าที่ด้วยความจงใจหรือประมาทเลินเล่ออย่างร้ายแรง</a:t>
            </a:r>
          </a:p>
          <a:p>
            <a:pPr marL="0" indent="0" algn="thaiDist" eaLnBrk="1" hangingPunct="1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อาจ</a:t>
            </a:r>
            <a:r>
              <a:rPr lang="th-TH" alt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ขาดอายุความในการออกคำสั่งให้ชดใช้เงินแก่กรุงเทพมหานคร</a:t>
            </a:r>
          </a:p>
          <a:p>
            <a:pPr marL="0" indent="0" algn="thaiDist" eaLnBrk="1" hangingPunct="1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ต้อง</a:t>
            </a:r>
            <a:r>
              <a:rPr lang="th-TH" alt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แต่งตั้งคณะกรรมการชุดใหม่เพื่อหาผู้รับผิดในกรณีขาดอายุความ</a:t>
            </a:r>
          </a:p>
          <a:p>
            <a:pPr marL="0" indent="0" eaLnBrk="1" hangingPunct="1">
              <a:buNone/>
            </a:pPr>
            <a:endParaRPr lang="th-TH" altLang="th-TH" sz="2500" dirty="0">
              <a:effectLst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</p:spPr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32</a:t>
            </a:fld>
            <a:endParaRPr lang="th-TH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BC91A-C028-4D27-9BC0-4DF654BD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1790"/>
            <a:ext cx="9144000" cy="776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3200" b="1" dirty="0" smtClean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/>
            </a:r>
            <a:br>
              <a:rPr lang="th-TH" altLang="th-TH" sz="3200" b="1" dirty="0" smtClean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</a:br>
            <a:r>
              <a:rPr lang="th-TH" altLang="th-TH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กรณีที่ </a:t>
            </a:r>
            <a:r>
              <a:rPr lang="th-TH" altLang="th-TH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“</a:t>
            </a:r>
            <a:r>
              <a:rPr lang="th-TH" altLang="th-TH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ไม่ต้องแต่งตั้งคณะกรรมการสอบข้อเท็จจริง</a:t>
            </a:r>
            <a:br>
              <a:rPr lang="th-TH" altLang="th-TH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</a:br>
            <a:r>
              <a:rPr lang="th-TH" altLang="th-TH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ความ</a:t>
            </a:r>
            <a:r>
              <a:rPr lang="th-TH" altLang="th-TH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รับผิดทางละเมิด”</a:t>
            </a:r>
            <a:br>
              <a:rPr lang="th-TH" altLang="th-TH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</a:br>
            <a:endParaRPr lang="th-TH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71472" y="1701764"/>
            <a:ext cx="8115300" cy="3370314"/>
          </a:xfrm>
        </p:spPr>
        <p:txBody>
          <a:bodyPr/>
          <a:lstStyle/>
          <a:p>
            <a:pPr marL="0" indent="0" algn="thaiDist" eaLnBrk="1" hangingPunct="1"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alt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กรณี</a:t>
            </a:r>
            <a:r>
              <a:rPr lang="th-TH" altLang="th-TH" sz="28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ที่ผลการสอบสวนข้อเท็จจริงเบื้องต้น ชัดเจนว่า “ความเสียหายไม่ได้เกิดจากการกระทำของเจ้าหน้าที่ กทม.” เช่น ขณะขับรถราชการ มีเศษหินกระเด็นถูกกระจกรถร้าวหรือแตก กรณีหน้าต่างของอาคารเกิดรอยแตกร้าวเอง เป็นต้น </a:t>
            </a:r>
          </a:p>
          <a:p>
            <a:pPr marL="0" indent="0" algn="thaiDist" eaLnBrk="1" hangingPunct="1"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alt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หน่วยงาน</a:t>
            </a:r>
            <a:r>
              <a:rPr lang="th-TH" altLang="th-TH" sz="28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เจ้าของทรัพย์สินที่เสียหายจะต้องรายงานตามลำดับชั้นพร้อมเสนอความเห็นว่า สมควรจะ</a:t>
            </a:r>
            <a:r>
              <a:rPr lang="th-TH" alt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ตั้งคณะกรรมการสอบ</a:t>
            </a:r>
            <a:r>
              <a:rPr lang="th-TH" altLang="th-TH" sz="2800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ข้อเท็จจริงความรับผิดทางละเมิดหรือไม่ และร่างหนังสือถึง รมว.มท. เสนอ ผว.กทม. ลงนาม ในคราวเดียวกัน ในกรณีที่มีความเห็นว่า “ไม่ต้อง</a:t>
            </a:r>
            <a:r>
              <a:rPr lang="th-TH" alt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ตั้งคณะกรรมการ”</a:t>
            </a:r>
            <a:endParaRPr lang="th-TH" altLang="th-TH" sz="2800" dirty="0">
              <a:effectLst/>
              <a:latin typeface="TH SarabunIT๙" pitchFamily="34" charset="-34"/>
              <a:cs typeface="TH SarabunIT๙" pitchFamily="34" charset="-34"/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th-TH" altLang="th-TH" sz="2800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</p:spPr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067755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0135" y="482119"/>
            <a:ext cx="6457950" cy="1077523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ประเภทสำนวนการสอบสวน</a:t>
            </a:r>
            <a:endParaRPr lang="th-TH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23561" name="Rectangle 3">
            <a:extLst>
              <a:ext uri="{FF2B5EF4-FFF2-40B4-BE49-F238E27FC236}">
                <a16:creationId xmlns:a16="http://schemas.microsoft.com/office/drawing/2014/main" xmlns="" id="{0EBE99A6-602C-4A60-985D-AB9B4FD6F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317403"/>
              </p:ext>
            </p:extLst>
          </p:nvPr>
        </p:nvGraphicFramePr>
        <p:xfrm>
          <a:off x="514350" y="1500178"/>
          <a:ext cx="8115300" cy="2941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</p:spPr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59794961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4" y="277813"/>
            <a:ext cx="7775575" cy="899583"/>
          </a:xfrm>
          <a:ln cap="flat">
            <a:noFill/>
            <a:prstDash val="lgDash"/>
          </a:ln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อำนาจและหน้าที่</a:t>
            </a:r>
            <a:br>
              <a:rPr lang="th-TH" sz="40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คณะกรรมการสอบข้อเท็จจริงความรับผิดทางละเมิด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85864"/>
            <a:ext cx="8748711" cy="392909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ตรวจสอบ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ข้อเท็จจริงและรวบรวมพยานหลักฐานทั้งหมด (ข้อ 14)   </a:t>
            </a:r>
          </a:p>
          <a:p>
            <a:pPr>
              <a:buNone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sz="2800" dirty="0" smtClean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การ</a:t>
            </a:r>
            <a:r>
              <a:rPr lang="th-TH" sz="2800" dirty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สอบสวนต้องแจ้งสิทธิให้ผู้ถูกสอบสวนทราบ</a:t>
            </a:r>
            <a:endParaRPr lang="th-TH" sz="2800" dirty="0"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sz="2800" dirty="0" smtClean="0">
                <a:solidFill>
                  <a:srgbClr val="FF99FF"/>
                </a:solidFill>
                <a:effectLst/>
                <a:latin typeface="TH SarabunIT๙" pitchFamily="34" charset="-34"/>
                <a:cs typeface="TH SarabunIT๙" pitchFamily="34" charset="-34"/>
              </a:rPr>
              <a:t>ให้</a:t>
            </a:r>
            <a:r>
              <a:rPr lang="th-TH" sz="2800" dirty="0">
                <a:solidFill>
                  <a:srgbClr val="FF99FF"/>
                </a:solidFill>
                <a:effectLst/>
                <a:latin typeface="TH SarabunIT๙" pitchFamily="34" charset="-34"/>
                <a:cs typeface="TH SarabunIT๙" pitchFamily="34" charset="-34"/>
              </a:rPr>
              <a:t>โอกาสผู้เกี่ยวข้องทุกฝ่ายชี้แจงและแสดงพยานหลักฐาน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ของตนอย่างเพียงพอ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และ</a:t>
            </a:r>
            <a:b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เป็น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ธรรม  </a:t>
            </a:r>
            <a:r>
              <a:rPr lang="th-TH" sz="2800" dirty="0">
                <a:solidFill>
                  <a:srgbClr val="CCFF33"/>
                </a:solidFill>
                <a:effectLst/>
                <a:latin typeface="TH SarabunIT๙" pitchFamily="34" charset="-34"/>
                <a:cs typeface="TH SarabunIT๙" pitchFamily="34" charset="-34"/>
              </a:rPr>
              <a:t>(ข้อ 15</a:t>
            </a:r>
            <a:r>
              <a:rPr lang="th-TH" sz="2800" dirty="0" smtClean="0">
                <a:solidFill>
                  <a:srgbClr val="CCFF33"/>
                </a:solidFill>
                <a:effectLst/>
                <a:latin typeface="TH SarabunIT๙" pitchFamily="34" charset="-34"/>
                <a:cs typeface="TH SarabunIT๙" pitchFamily="34" charset="-34"/>
              </a:rPr>
              <a:t>) + (</a:t>
            </a:r>
            <a:r>
              <a:rPr lang="th-TH" sz="2800" dirty="0">
                <a:solidFill>
                  <a:srgbClr val="CCFF33"/>
                </a:solidFill>
                <a:effectLst/>
                <a:latin typeface="TH SarabunIT๙" pitchFamily="34" charset="-34"/>
                <a:cs typeface="TH SarabunIT๙" pitchFamily="34" charset="-34"/>
              </a:rPr>
              <a:t>พ.ร.บ.วิธีปฏิบัติราชการทางปกครองฯ ม.</a:t>
            </a:r>
            <a:r>
              <a:rPr lang="th-TH" sz="2800" dirty="0" smtClean="0">
                <a:solidFill>
                  <a:srgbClr val="CCFF33"/>
                </a:solidFill>
                <a:effectLst/>
                <a:latin typeface="TH SarabunIT๙" pitchFamily="34" charset="-34"/>
                <a:cs typeface="TH SarabunIT๙" pitchFamily="34" charset="-34"/>
              </a:rPr>
              <a:t>30)</a:t>
            </a:r>
          </a:p>
          <a:p>
            <a:pPr>
              <a:buNone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หาก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คณะกรรมการไม่ได้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ดำเนินการดังกล่าว ทำให้การสอบสวนไม่ชอบ และเป็นเหตุให้</a:t>
            </a:r>
            <a:b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ศาลปกครองเพิกถอนคำสั่งเรียกให้ </a:t>
            </a:r>
            <a:r>
              <a:rPr lang="th-TH" sz="2800" dirty="0" err="1" smtClean="0">
                <a:effectLst/>
                <a:latin typeface="TH SarabunIT๙" pitchFamily="34" charset="-34"/>
                <a:cs typeface="TH SarabunIT๙" pitchFamily="34" charset="-34"/>
              </a:rPr>
              <a:t>จนท.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 ชดใช้ค่าสินไหมทดแทนแก่หน่วยงานของรัฐ</a:t>
            </a:r>
          </a:p>
          <a:p>
            <a:pPr>
              <a:buNone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แนว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ทางการสอบข้อเท็จจริง  การทำบันทึกและการรายงานผล ตามหนังสือกระทรวงการคลัง ที่ กค 0406.7/ว 56  ลว 12  กันยายน  2550 </a:t>
            </a:r>
          </a:p>
          <a:p>
            <a:endParaRPr lang="th-TH" sz="2800" b="1" dirty="0">
              <a:effectLst/>
              <a:latin typeface="Browallia New" pitchFamily="34" charset="-34"/>
              <a:cs typeface="Browallia New" pitchFamily="34" charset="-34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h-TH" sz="2800" b="1" dirty="0">
              <a:effectLst/>
              <a:latin typeface="Browallia New" pitchFamily="34" charset="-34"/>
              <a:cs typeface="Browallia New" pitchFamily="34" charset="-34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h-TH" sz="2800" b="1" dirty="0">
              <a:effectLst/>
              <a:latin typeface="Browallia New" pitchFamily="34" charset="-34"/>
              <a:cs typeface="Browallia New" pitchFamily="34" charset="-3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800" b="1" dirty="0">
                <a:effectLst/>
                <a:latin typeface="Browallia New" pitchFamily="34" charset="-34"/>
                <a:cs typeface="Browallia New" pitchFamily="34" charset="-34"/>
              </a:rPr>
              <a:t>	 </a:t>
            </a:r>
          </a:p>
        </p:txBody>
      </p:sp>
      <p:sp>
        <p:nvSpPr>
          <p:cNvPr id="4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</p:spPr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35</a:t>
            </a:fld>
            <a:endParaRPr lang="th-TH"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214294"/>
            <a:ext cx="9858444" cy="886008"/>
          </a:xfrm>
          <a:ln w="38100" cap="flat">
            <a:noFill/>
            <a:prstDash val="lgDashDotDot"/>
          </a:ln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แบบ</a:t>
            </a:r>
            <a:r>
              <a:rPr lang="th-TH" sz="48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พิมพ์ของกระทรวงการคลังที่ใช้ในการสอบสวน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A0C8629-D96E-4EBB-9D39-1259C39D7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228" y="974652"/>
            <a:ext cx="3809993" cy="686593"/>
          </a:xfrm>
        </p:spPr>
        <p:txBody>
          <a:bodyPr>
            <a:normAutofit/>
          </a:bodyPr>
          <a:lstStyle/>
          <a:p>
            <a:pPr algn="ctr"/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แบบบันทึกการสอบสวน สล.1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89AAABF-7282-4EEC-9E78-9BF3B5830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974652"/>
            <a:ext cx="4249037" cy="686593"/>
          </a:xfrm>
        </p:spPr>
        <p:txBody>
          <a:bodyPr>
            <a:normAutofit/>
          </a:bodyPr>
          <a:lstStyle/>
          <a:p>
            <a:pPr algn="ctr"/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แบบรายงานผลการสอบสวน สล.2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D3DAB46-4B65-435B-B599-212BFD64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669209"/>
            <a:ext cx="2405807" cy="37834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749E5F9-475E-4CF4-8A1C-92F83DA90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669210"/>
            <a:ext cx="2405807" cy="378342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</p:spPr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28313449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32"/>
            <a:ext cx="7848600" cy="883708"/>
          </a:xfrm>
          <a:ln cap="flat">
            <a:noFill/>
            <a:prstDash val="lgDashDotDot"/>
          </a:ln>
        </p:spPr>
        <p:txBody>
          <a:bodyPr/>
          <a:lstStyle/>
          <a:p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การพิจารณาของคณะกรรมการ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71480" y="1153618"/>
            <a:ext cx="8686800" cy="441852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</a:t>
            </a:r>
            <a:r>
              <a:rPr lang="th-TH" sz="3000" dirty="0" smtClean="0">
                <a:effectLst/>
                <a:latin typeface="Browallia New" pitchFamily="34" charset="-34"/>
                <a:cs typeface="Browallia New" pitchFamily="34" charset="-34"/>
                <a:sym typeface="Wingdings" pitchFamily="2" charset="2"/>
              </a:rPr>
              <a:t> 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ความเสียหายไม่ได้เกิดจากการปฏิบัติหน้าที่ (</a:t>
            </a: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มาตรา 6 ประกอบ มาตรา 10)  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ให้</a:t>
            </a: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รับผิดตามประมวลกฎหมายแพ่งและพาณิชย์</a:t>
            </a:r>
          </a:p>
          <a:p>
            <a:pPr>
              <a:lnSpc>
                <a:spcPct val="90000"/>
              </a:lnSpc>
              <a:buNone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 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ความเสียหายเกิดจากการปฏิบัติหน้าที่ (</a:t>
            </a: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มาตรา 8)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	- จงใจหรือประมาทเลินเล่ออย่างร้ายแรง ไล่เบี้ยให้รับผิดได้ 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ตาม </a:t>
            </a: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พ.ร.บ.ความรับผิดทางละเมิดของเจ้าหน้าที่ พ.ศ. 2539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	- ประมาท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เลินเล่อ เจ้าหน้าที่ไม่</a:t>
            </a: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ต้องรับผิด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	- การกำหนดสัดส่วนความรับผิด (หนังสือกระทรวงการคลัง ที่ กค 0406.2/ว.66  ลงวันที่ 25 กันยายน 2550) </a:t>
            </a:r>
            <a:endParaRPr lang="th-TH" sz="3000" dirty="0" smtClean="0">
              <a:effectLst/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000" dirty="0" smtClean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***</a:t>
            </a:r>
            <a:r>
              <a:rPr lang="th-TH" sz="3000" dirty="0" smtClean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 ระวัง</a:t>
            </a:r>
            <a:r>
              <a:rPr lang="th-TH" sz="3000" dirty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เรื่องการแยกผู้ทุจริตและ</a:t>
            </a:r>
            <a:r>
              <a:rPr lang="th-TH" sz="3000" dirty="0" smtClean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ผู้เกี่ยวข้อง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 ***</a:t>
            </a:r>
            <a:endParaRPr lang="th-TH" sz="3000" dirty="0">
              <a:solidFill>
                <a:srgbClr val="FF0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</p:spPr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37</a:t>
            </a:fld>
            <a:endParaRPr lang="th-T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413EC4-8589-4641-9BA2-CD8D7F8267AF}" type="slidenum">
              <a:rPr lang="en-US" smtClean="0"/>
              <a:pPr/>
              <a:t>38</a:t>
            </a:fld>
            <a:endParaRPr lang="th-TH" dirty="0"/>
          </a:p>
        </p:txBody>
      </p:sp>
      <p:sp>
        <p:nvSpPr>
          <p:cNvPr id="55300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430213" y="785805"/>
            <a:ext cx="8534400" cy="1071563"/>
          </a:xfrm>
          <a:noFill/>
        </p:spPr>
        <p:txBody>
          <a:bodyPr/>
          <a:lstStyle/>
          <a:p>
            <a:pPr eaLnBrk="1" hangingPunct="1"/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กรณีที่มิใช่</a:t>
            </a: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การปฏิบัติหน้าที่ </a:t>
            </a:r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ตามมาตรา ๖</a:t>
            </a:r>
            <a:endParaRPr lang="th-TH" sz="5400" b="1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6" y="1943769"/>
            <a:ext cx="89297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th-TH" sz="3200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sz="3200" b="1" dirty="0" smtClean="0">
                <a:latin typeface="TH SarabunIT๙" pitchFamily="34" charset="-34"/>
                <a:ea typeface="Tahoma"/>
                <a:cs typeface="TH SarabunIT๙" pitchFamily="34" charset="-34"/>
                <a:sym typeface="Wingdings" pitchFamily="2" charset="2"/>
              </a:rPr>
              <a:t>เ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ป็นการกระทำนอกเวลาราชการ เช่น ระหว่างหยุดพักเที่ยง ระหว่างลาราชการ หรือขณะดำเนินชีวิตส่วนตัวโดยแท้ </a:t>
            </a:r>
          </a:p>
          <a:p>
            <a:pPr algn="thaiDist">
              <a:defRPr/>
            </a:pPr>
            <a:r>
              <a:rPr lang="th-TH" sz="3200" b="1" dirty="0" smtClean="0">
                <a:solidFill>
                  <a:srgbClr val="000099"/>
                </a:solidFill>
                <a:ea typeface="Tahoma"/>
                <a:cs typeface="Tahoma"/>
              </a:rPr>
              <a:t>♦</a:t>
            </a:r>
            <a:r>
              <a:rPr lang="th-TH" sz="3200" dirty="0" smtClean="0">
                <a:latin typeface="TH SarabunIT๙" pitchFamily="34" charset="-34"/>
                <a:ea typeface="Tahoma"/>
                <a:cs typeface="TH SarabunIT๙" pitchFamily="34" charset="-34"/>
                <a:sym typeface="Wingdings" pitchFamily="2" charset="2"/>
              </a:rPr>
              <a:t>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เป็นการกระทำในระหว่างการปฏิบัติหน้าที่ แต่การกระทำนั้นไม่เกี่ยวข้องกับ</a:t>
            </a:r>
            <a:br>
              <a:rPr lang="th-TH" sz="32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การปฏิบัติหน้าที่ เจ้าหน้าที่ต้องรับผิดในผลแห่งละเมิดนั้นเป็นการเฉพาะตัว</a:t>
            </a:r>
            <a:endParaRPr lang="th-TH" sz="32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D5AF77-0133-4DAA-8A95-68BB9402AC21}" type="slidenum">
              <a:rPr lang="en-US" smtClean="0"/>
              <a:pPr/>
              <a:t>39</a:t>
            </a:fld>
            <a:endParaRPr lang="th-TH" dirty="0"/>
          </a:p>
        </p:txBody>
      </p:sp>
      <p:sp>
        <p:nvSpPr>
          <p:cNvPr id="5632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60364" y="392898"/>
            <a:ext cx="8243887" cy="821528"/>
          </a:xfrm>
          <a:noFill/>
        </p:spPr>
        <p:txBody>
          <a:bodyPr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ตัวอย่า</a:t>
            </a:r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งกรณีมิที่ใช่</a:t>
            </a: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การปฏิบัติ</a:t>
            </a:r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หน้าที่</a:t>
            </a:r>
            <a:endParaRPr lang="th-TH" sz="5400" b="1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5179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-142908" y="1000112"/>
            <a:ext cx="9144000" cy="407196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h-TH" b="1" dirty="0">
              <a:solidFill>
                <a:srgbClr val="FFF5CC"/>
              </a:solidFill>
              <a:latin typeface="IrisUPC" pitchFamily="34" charset="-34"/>
              <a:cs typeface="IrisUPC" pitchFamily="34" charset="-34"/>
            </a:endParaRP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ตำรวจ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ซึ่งมิได้อยู่ระหว่างการปฏิบัติ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หน้าที่ราชการได้ทะเลาะ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วิวาท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แล้ว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ทำ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ร้าย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ร่างกายประชาชน</a:t>
            </a: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นำยานพาหนะของราชการไปใช้ในกิจการส่วนตัว หรือเดินทางออกนอกเส้นทางจากที่ได้รับอนุญาตให้ไปปฏิบัติหน้าที่ราชการ </a:t>
            </a: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ขับรถยนต์ของราชการไปส่งเพื่อนซึ่งมาคุยเรื่องส่วนตัว แล้วชนรถของบุคคลอื่นด้วยความประมาท </a:t>
            </a: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 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1351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F2E3BC-1029-4F13-AAC2-7A02C348B5E5}" type="slidenum">
              <a:rPr lang="en-US" smtClean="0"/>
              <a:pPr/>
              <a:t>4</a:t>
            </a:fld>
            <a:endParaRPr lang="th-TH"/>
          </a:p>
        </p:txBody>
      </p:sp>
      <p:sp>
        <p:nvSpPr>
          <p:cNvPr id="19461" name="Title 1"/>
          <p:cNvSpPr>
            <a:spLocks noGrp="1"/>
          </p:cNvSpPr>
          <p:nvPr>
            <p:ph type="title" idx="4294967295"/>
          </p:nvPr>
        </p:nvSpPr>
        <p:spPr>
          <a:xfrm>
            <a:off x="642910" y="593980"/>
            <a:ext cx="7845425" cy="977636"/>
          </a:xfrm>
          <a:noFill/>
        </p:spPr>
        <p:txBody>
          <a:bodyPr anchor="b"/>
          <a:lstStyle/>
          <a:p>
            <a:pPr eaLnBrk="1" hangingPunct="1"/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ingdings 2" pitchFamily="18" charset="2"/>
              </a:rPr>
              <a:t>๑.๑ กระทำโดยจงใจ</a:t>
            </a:r>
            <a:endParaRPr lang="th-TH" sz="5400" b="1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  <a:sym typeface="Wingdings 2" pitchFamily="18" charset="2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389" y="1785930"/>
            <a:ext cx="8713787" cy="2774164"/>
          </a:xfrm>
        </p:spPr>
        <p:txBody>
          <a:bodyPr/>
          <a:lstStyle/>
          <a:p>
            <a:pPr marL="228600" indent="-228600" algn="thaiDist" eaLnBrk="1" hangingPunct="1">
              <a:spcBef>
                <a:spcPct val="0"/>
              </a:spcBef>
              <a:buNone/>
              <a:defRPr/>
            </a:pPr>
            <a:r>
              <a:rPr lang="th-TH" sz="3600" b="1" dirty="0">
                <a:solidFill>
                  <a:srgbClr val="000099"/>
                </a:solidFill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600" b="1" dirty="0" smtClean="0">
                <a:solidFill>
                  <a:srgbClr val="000099"/>
                </a:solidFill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60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b="1" dirty="0" smtClean="0">
                <a:effectLst/>
                <a:latin typeface="TH SarabunIT๙" pitchFamily="34" charset="-34"/>
                <a:cs typeface="TH SarabunIT๙" pitchFamily="34" charset="-34"/>
              </a:rPr>
              <a:t>กระทำโดย รู้สำนึกถึงการกระทำของตน</a:t>
            </a:r>
            <a:endParaRPr lang="th-TH" b="1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marL="228600" indent="-228600" algn="thaiDist" eaLnBrk="1" hangingPunct="1">
              <a:buNone/>
              <a:defRPr/>
            </a:pPr>
            <a:r>
              <a:rPr lang="th-TH" b="1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	</a:t>
            </a:r>
            <a:r>
              <a:rPr lang="th-TH" b="1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b="1" dirty="0" smtClean="0">
                <a:solidFill>
                  <a:srgbClr val="000099"/>
                </a:solidFill>
                <a:effectLst/>
                <a:latin typeface="Tahoma"/>
                <a:ea typeface="Tahoma"/>
                <a:cs typeface="Tahoma"/>
              </a:rPr>
              <a:t>♦</a:t>
            </a:r>
            <a:r>
              <a:rPr lang="th-TH" b="1" dirty="0" smtClean="0">
                <a:effectLst/>
                <a:ea typeface="Tahoma"/>
                <a:cs typeface="Tahoma"/>
              </a:rPr>
              <a:t> </a:t>
            </a:r>
            <a:r>
              <a:rPr lang="th-TH" b="1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การกระทำที่รู้ว่าจะเกิดความเสียหายแก่บุคคลอื่น  </a:t>
            </a:r>
            <a:endParaRPr lang="th-TH" b="1" dirty="0">
              <a:effectLst/>
              <a:latin typeface="TH SarabunIT๙" pitchFamily="34" charset="-34"/>
              <a:cs typeface="TH SarabunIT๙" pitchFamily="34" charset="-34"/>
              <a:sym typeface="Webdings" pitchFamily="18" charset="2"/>
            </a:endParaRPr>
          </a:p>
          <a:p>
            <a:pPr marL="228600" indent="-228600" algn="thaiDist" eaLnBrk="1" hangingPunct="1">
              <a:buNone/>
              <a:defRPr/>
            </a:pPr>
            <a:r>
              <a:rPr lang="th-TH" b="1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	</a:t>
            </a:r>
            <a:r>
              <a:rPr lang="th-TH" b="1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effectLst/>
                <a:ea typeface="Tahoma"/>
                <a:cs typeface="Tahoma"/>
              </a:rPr>
              <a:t> </a:t>
            </a:r>
            <a:r>
              <a:rPr lang="th-TH" b="1" dirty="0" smtClean="0">
                <a:effectLst/>
                <a:latin typeface="TH SarabunIT๙" pitchFamily="34" charset="-34"/>
                <a:cs typeface="TH SarabunIT๙" pitchFamily="34" charset="-34"/>
              </a:rPr>
              <a:t>ความ</a:t>
            </a:r>
            <a:r>
              <a:rPr lang="th-TH" b="1" dirty="0">
                <a:effectLst/>
                <a:latin typeface="TH SarabunIT๙" pitchFamily="34" charset="-34"/>
                <a:cs typeface="TH SarabunIT๙" pitchFamily="34" charset="-34"/>
              </a:rPr>
              <a:t>เสียหายจะเกิดขึ้นมากหรือน้อยไม่สำคัญ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6B262-4883-43EB-AD78-3362D087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-23145"/>
            <a:ext cx="9001156" cy="102325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700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37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37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หลักการวินิจฉัย</a:t>
            </a:r>
            <a:br>
              <a:rPr lang="th-TH" sz="37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37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ของคณะกรรมการสอบข้อเท็จจริงความรับผิดทางละเมิด</a:t>
            </a:r>
            <a:endParaRPr lang="th-TH" sz="3700" b="1" dirty="0">
              <a:solidFill>
                <a:srgbClr val="FFC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xmlns="" id="{ED11B572-1EC7-477B-B12F-AA3BD4DB2B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4348" y="3286128"/>
            <a:ext cx="3643338" cy="1775052"/>
          </a:xfrm>
          <a:ln w="38100">
            <a:noFill/>
            <a:prstDash val="lgDashDot"/>
          </a:ln>
        </p:spPr>
        <p:txBody>
          <a:bodyPr/>
          <a:lstStyle/>
          <a:p>
            <a:pPr eaLnBrk="1" hangingPunct="1">
              <a:buNone/>
            </a:pPr>
            <a:r>
              <a:rPr lang="th-TH" sz="24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en-US" sz="2400" dirty="0" smtClean="0">
                <a:effectLst/>
                <a:latin typeface="TH SarabunIT๙" pitchFamily="34" charset="-34"/>
                <a:cs typeface="TH SarabunIT๙" pitchFamily="34" charset="-34"/>
              </a:rPr>
              <a:t>ใช้ประมวล</a:t>
            </a:r>
            <a:r>
              <a:rPr lang="th-TH" altLang="en-US" sz="2400" dirty="0" smtClean="0">
                <a:effectLst/>
                <a:latin typeface="TH SarabunIT๙" pitchFamily="34" charset="-34"/>
                <a:cs typeface="TH SarabunIT๙" pitchFamily="34" charset="-34"/>
              </a:rPr>
              <a:t>กฎหมายแพ่งและพาณิชย์</a:t>
            </a:r>
            <a:endParaRPr lang="th-TH" altLang="en-US" sz="2400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buNone/>
            </a:pPr>
            <a:r>
              <a:rPr lang="th-TH" sz="24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en-US" sz="2400" dirty="0" smtClean="0">
                <a:effectLst/>
                <a:latin typeface="TH SarabunIT๙" pitchFamily="34" charset="-34"/>
                <a:cs typeface="TH SarabunIT๙" pitchFamily="34" charset="-34"/>
              </a:rPr>
              <a:t>รับ</a:t>
            </a:r>
            <a:r>
              <a:rPr lang="th-TH" altLang="en-US" sz="2400" dirty="0">
                <a:effectLst/>
                <a:latin typeface="TH SarabunIT๙" pitchFamily="34" charset="-34"/>
                <a:cs typeface="TH SarabunIT๙" pitchFamily="34" charset="-34"/>
              </a:rPr>
              <a:t>ผิดอย่างลูกหนี้ร่วม</a:t>
            </a:r>
          </a:p>
          <a:p>
            <a:pPr eaLnBrk="1" hangingPunct="1">
              <a:buNone/>
            </a:pPr>
            <a:r>
              <a:rPr lang="th-TH" sz="24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en-US" sz="2400" dirty="0" smtClean="0">
                <a:effectLst/>
                <a:latin typeface="TH SarabunIT๙" pitchFamily="34" charset="-34"/>
                <a:cs typeface="TH SarabunIT๙" pitchFamily="34" charset="-34"/>
              </a:rPr>
              <a:t>รับผิดเต็มจำนวน</a:t>
            </a:r>
            <a:endParaRPr lang="th-TH" altLang="en-US" sz="2400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buNone/>
            </a:pPr>
            <a:r>
              <a:rPr lang="th-TH" sz="24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en-US" sz="2400" dirty="0" smtClean="0">
                <a:effectLst/>
                <a:latin typeface="TH SarabunIT๙" pitchFamily="34" charset="-34"/>
                <a:cs typeface="TH SarabunIT๙" pitchFamily="34" charset="-34"/>
              </a:rPr>
              <a:t>ฟ้อง</a:t>
            </a:r>
            <a:r>
              <a:rPr lang="th-TH" altLang="en-US" sz="2400" dirty="0">
                <a:effectLst/>
                <a:latin typeface="TH SarabunIT๙" pitchFamily="34" charset="-34"/>
                <a:cs typeface="TH SarabunIT๙" pitchFamily="34" charset="-34"/>
              </a:rPr>
              <a:t>ล้มละลายได้</a:t>
            </a:r>
            <a:endParaRPr lang="th-TH" altLang="en-US" sz="2500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buNone/>
            </a:pPr>
            <a:endParaRPr lang="th-TH" altLang="en-US" sz="2500" dirty="0"/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xmlns="" id="{D7D06FD2-1CA7-4B17-BD99-3A28DFA12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16" y="1500178"/>
            <a:ext cx="2257013" cy="1857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71323" tIns="35662" rIns="71323" bIns="35662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ไม่ได้ปฏิบัติหน้าที่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D11B572-1EC7-477B-B12F-AA3BD4DB2BBA}"/>
              </a:ext>
            </a:extLst>
          </p:cNvPr>
          <p:cNvSpPr txBox="1">
            <a:spLocks/>
          </p:cNvSpPr>
          <p:nvPr/>
        </p:nvSpPr>
        <p:spPr bwMode="auto">
          <a:xfrm>
            <a:off x="4786346" y="3357566"/>
            <a:ext cx="4429124" cy="1928826"/>
          </a:xfrm>
          <a:prstGeom prst="rect">
            <a:avLst/>
          </a:prstGeom>
          <a:noFill/>
          <a:ln w="57150">
            <a:noFill/>
            <a:prstDash val="lgDashDot"/>
            <a:miter lim="800000"/>
            <a:headEnd/>
            <a:tailEnd/>
          </a:ln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pPr marL="178308" indent="-178308" defTabSz="713232" fontAlgn="base">
              <a:lnSpc>
                <a:spcPct val="90000"/>
              </a:lnSpc>
              <a:spcBef>
                <a:spcPts val="780"/>
              </a:spcBef>
              <a:spcAft>
                <a:spcPct val="0"/>
              </a:spcAft>
              <a:defRPr/>
            </a:pPr>
            <a:r>
              <a:rPr lang="th-TH" sz="2400" b="1" dirty="0" smtClean="0">
                <a:solidFill>
                  <a:srgbClr val="000099"/>
                </a:solidFill>
                <a:ea typeface="Tahoma"/>
                <a:cs typeface="Tahoma"/>
              </a:rPr>
              <a:t> ♦</a:t>
            </a:r>
            <a:r>
              <a:rPr lang="th-TH" altLang="en-US" sz="2400" dirty="0" smtClean="0">
                <a:latin typeface="TH SarabunIT๙" pitchFamily="34" charset="-34"/>
                <a:cs typeface="TH SarabunIT๙" pitchFamily="34" charset="-34"/>
              </a:rPr>
              <a:t> รับ</a:t>
            </a:r>
            <a:r>
              <a:rPr lang="th-TH" altLang="en-US" sz="2400" dirty="0">
                <a:latin typeface="TH SarabunIT๙" pitchFamily="34" charset="-34"/>
                <a:cs typeface="TH SarabunIT๙" pitchFamily="34" charset="-34"/>
              </a:rPr>
              <a:t>ผิดเป็นส่วนตัว</a:t>
            </a:r>
          </a:p>
          <a:p>
            <a:pPr marL="178308" indent="-178308" defTabSz="713232" fontAlgn="base">
              <a:lnSpc>
                <a:spcPct val="90000"/>
              </a:lnSpc>
              <a:spcBef>
                <a:spcPts val="780"/>
              </a:spcBef>
              <a:spcAft>
                <a:spcPct val="0"/>
              </a:spcAft>
              <a:defRPr/>
            </a:pPr>
            <a:r>
              <a:rPr lang="th-TH" sz="2400" b="1" dirty="0" smtClean="0">
                <a:solidFill>
                  <a:srgbClr val="000099"/>
                </a:solidFill>
                <a:ea typeface="Tahoma"/>
                <a:cs typeface="Tahoma"/>
              </a:rPr>
              <a:t> ♦ </a:t>
            </a:r>
            <a:r>
              <a:rPr lang="th-TH" altLang="en-US" sz="2400" dirty="0" smtClean="0">
                <a:latin typeface="TH SarabunIT๙" pitchFamily="34" charset="-34"/>
                <a:cs typeface="TH SarabunIT๙" pitchFamily="34" charset="-34"/>
              </a:rPr>
              <a:t>ฟ้องเจ้าหน้าที่โดยตรง</a:t>
            </a:r>
            <a:endParaRPr lang="th-TH" altLang="en-US" sz="2400" dirty="0">
              <a:latin typeface="TH SarabunIT๙" pitchFamily="34" charset="-34"/>
              <a:cs typeface="TH SarabunIT๙" pitchFamily="34" charset="-34"/>
            </a:endParaRPr>
          </a:p>
          <a:p>
            <a:pPr marL="178308" indent="-178308" defTabSz="713232" fontAlgn="base">
              <a:lnSpc>
                <a:spcPct val="90000"/>
              </a:lnSpc>
              <a:spcBef>
                <a:spcPts val="780"/>
              </a:spcBef>
              <a:spcAft>
                <a:spcPct val="0"/>
              </a:spcAft>
              <a:defRPr/>
            </a:pPr>
            <a:r>
              <a:rPr lang="th-TH" sz="2400" b="1" dirty="0" smtClean="0">
                <a:solidFill>
                  <a:srgbClr val="000099"/>
                </a:solidFill>
                <a:ea typeface="Tahoma"/>
                <a:cs typeface="Tahoma"/>
              </a:rPr>
              <a:t> ♦ </a:t>
            </a:r>
            <a:r>
              <a:rPr lang="th-TH" altLang="en-US" sz="2400" dirty="0" smtClean="0">
                <a:latin typeface="TH SarabunIT๙" pitchFamily="34" charset="-34"/>
                <a:cs typeface="TH SarabunIT๙" pitchFamily="34" charset="-34"/>
              </a:rPr>
              <a:t>ฟ้อง</a:t>
            </a:r>
            <a:r>
              <a:rPr lang="th-TH" altLang="en-US" sz="2400" dirty="0">
                <a:latin typeface="TH SarabunIT๙" pitchFamily="34" charset="-34"/>
                <a:cs typeface="TH SarabunIT๙" pitchFamily="34" charset="-34"/>
              </a:rPr>
              <a:t>หน่วยงานของรัฐไม่ได้</a:t>
            </a:r>
          </a:p>
          <a:p>
            <a:pPr marL="178308" indent="-178308" defTabSz="713232" fontAlgn="base">
              <a:lnSpc>
                <a:spcPct val="90000"/>
              </a:lnSpc>
              <a:spcBef>
                <a:spcPts val="780"/>
              </a:spcBef>
              <a:spcAft>
                <a:spcPct val="0"/>
              </a:spcAft>
              <a:defRPr/>
            </a:pPr>
            <a:r>
              <a:rPr lang="th-TH" sz="2400" b="1" dirty="0" smtClean="0">
                <a:solidFill>
                  <a:srgbClr val="000099"/>
                </a:solidFill>
                <a:ea typeface="Tahoma"/>
                <a:cs typeface="Tahoma"/>
              </a:rPr>
              <a:t> ♦ </a:t>
            </a:r>
            <a:r>
              <a:rPr lang="th-TH" altLang="en-US" sz="2400" dirty="0" smtClean="0">
                <a:latin typeface="TH SarabunIT๙" pitchFamily="34" charset="-34"/>
                <a:cs typeface="TH SarabunIT๙" pitchFamily="34" charset="-34"/>
              </a:rPr>
              <a:t>หักส่วนที่เกิดจากความบกพร่องของหน่วยงาน</a:t>
            </a:r>
            <a:br>
              <a:rPr lang="th-TH" altLang="en-US" sz="24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altLang="en-US" sz="2400" dirty="0" smtClean="0">
                <a:latin typeface="TH SarabunIT๙" pitchFamily="34" charset="-34"/>
                <a:cs typeface="TH SarabunIT๙" pitchFamily="34" charset="-34"/>
              </a:rPr>
              <a:t>ของรัฐไม่ได้</a:t>
            </a:r>
            <a:endParaRPr lang="th-TH" altLang="en-US" sz="2500" dirty="0">
              <a:latin typeface="TH SarabunIT๙" pitchFamily="34" charset="-34"/>
              <a:cs typeface="TH SarabunIT๙" pitchFamily="34" charset="-34"/>
            </a:endParaRPr>
          </a:p>
          <a:p>
            <a:pPr marL="178308" indent="-178308" defTabSz="713232" fontAlgn="base">
              <a:lnSpc>
                <a:spcPct val="90000"/>
              </a:lnSpc>
              <a:spcBef>
                <a:spcPts val="7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altLang="en-US" sz="25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5DD5AF77-0133-4DAA-8A95-68BB9402AC21}" type="slidenum">
              <a:rPr lang="en-US" smtClean="0"/>
              <a:pPr/>
              <a:t>40</a:t>
            </a:fld>
            <a:endParaRPr lang="th-TH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F6A20F-0ADF-4353-9C16-455B4115296E}" type="slidenum">
              <a:rPr lang="en-US" smtClean="0"/>
              <a:pPr/>
              <a:t>41</a:t>
            </a:fld>
            <a:endParaRPr lang="th-TH"/>
          </a:p>
        </p:txBody>
      </p:sp>
      <p:sp>
        <p:nvSpPr>
          <p:cNvPr id="52228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785786" y="574138"/>
            <a:ext cx="7707312" cy="1211792"/>
          </a:xfrm>
          <a:noFill/>
        </p:spPr>
        <p:txBody>
          <a:bodyPr/>
          <a:lstStyle/>
          <a:p>
            <a:pPr eaLnBrk="1" hangingPunct="1"/>
            <a:r>
              <a:rPr lang="th-TH" sz="60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การปฏิบัติหน้าที่ </a:t>
            </a: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500066" y="1785930"/>
            <a:ext cx="8143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0099"/>
                </a:solidFill>
                <a:ea typeface="Tahoma"/>
                <a:cs typeface="Tahoma"/>
              </a:rPr>
              <a:t>♦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ea typeface="Tahoma"/>
                <a:cs typeface="Tahoma"/>
              </a:rPr>
              <a:t>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การปฏิบัติงานตามคำสั่งมอบหมายงาน (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Job Description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r>
              <a:rPr lang="th-TH" sz="3600" b="1" dirty="0" smtClean="0">
                <a:solidFill>
                  <a:srgbClr val="000099"/>
                </a:solidFill>
                <a:ea typeface="Tahoma"/>
                <a:cs typeface="Tahoma"/>
              </a:rPr>
              <a:t>♦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ea typeface="Tahoma"/>
                <a:cs typeface="Tahoma"/>
              </a:rPr>
              <a:t>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การปฏิบัติงานตามที่ผู้บังคับบัญชามอบหมาย</a:t>
            </a:r>
            <a:endParaRPr lang="th-TH" sz="36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BCD74D-0C5B-421B-8448-7ED89D46B7E1}" type="slidenum">
              <a:rPr lang="en-US" smtClean="0"/>
              <a:pPr/>
              <a:t>42</a:t>
            </a:fld>
            <a:endParaRPr lang="th-TH" dirty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2640" y="214294"/>
            <a:ext cx="7989888" cy="1193271"/>
          </a:xfrm>
          <a:noFill/>
          <a:ln w="57150">
            <a:noFill/>
            <a:prstDash val="lgDashDotDot"/>
          </a:ln>
        </p:spPr>
        <p:txBody>
          <a:bodyPr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ตัวอย่างการปฏิบัติหน้าที่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2" y="1214426"/>
            <a:ext cx="8858312" cy="4071966"/>
          </a:xfrm>
          <a:ln w="28575" cmpd="thickThin">
            <a:noFill/>
            <a:prstDash val="dash"/>
          </a:ln>
        </p:spPr>
        <p:txBody>
          <a:bodyPr/>
          <a:lstStyle/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sz="4000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 	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เจ้าหน้าที่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ขับรถยนต์ของทาง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ราชการไปติดต่อ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งานราชการแล้วไปชนรถยนต์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ของบุคคลภายนอก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ได้รับความ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เสียหาย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   	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ตำรวจ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ไล่จับผู้ร้ายแล้วเกิดการยิงต่อสู้กันกระสุนปืนพลาด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เป้าหมาย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ไปถูก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ประชาชนได้รับบาดเจ็บหรือ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เสียชีวิต</a:t>
            </a: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ลูกจ้างทำหน้าที่ขับรถยนต์ของกรมทางหลวงได้ขับรถยนต์ของกรมทางหลวงออกไปลองเครื่องยนต์ ตั้งแต่เวลา ๑๕.๐๐ น. อันเป็นเวลาราชการ รถยนต์เกิดน้ำมันตันต้องแก้เครื่องอยู่จนเวลา ๑๙.๐๐ น.แล้วขับต่อมาจนชนคนตาย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โดยประมาท ถือได้ว่าลูกจ้างกระทำการในทางการที่จ้างของกรมทางหลวง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1341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31A3AD-1E0B-45E7-8BF6-58022967C943}" type="slidenum">
              <a:rPr lang="en-US" smtClean="0"/>
              <a:pPr/>
              <a:t>43</a:t>
            </a:fld>
            <a:endParaRPr lang="th-TH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40"/>
            <a:ext cx="8229600" cy="952500"/>
          </a:xfrm>
          <a:ln w="28575" cap="rnd">
            <a:noFill/>
            <a:prstDash val="sysDot"/>
          </a:ln>
        </p:spPr>
        <p:txBody>
          <a:bodyPr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ประมาทเลินเล่ออย่างร้ายแรง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42908" y="1428740"/>
            <a:ext cx="92869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thaiDi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3000" b="1" dirty="0" smtClean="0">
                <a:solidFill>
                  <a:srgbClr val="000099"/>
                </a:solidFill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kumimoji="0" lang="th-TH" sz="3000" i="0" u="none" strike="noStrike" kern="0" normalizeH="0" baseline="0" noProof="0" dirty="0" smtClean="0">
                <a:uLnTx/>
                <a:uFillTx/>
                <a:latin typeface="TH SarabunIT๙" pitchFamily="34" charset="-34"/>
                <a:cs typeface="TH SarabunIT๙" pitchFamily="34" charset="-34"/>
              </a:rPr>
              <a:t>การกระทำโดยรู้อยู่แล้วว่าเป็นการเสี่ยงที่จะเกิดภัยหรือความเสียหาย แต่ยังขืนทำ</a:t>
            </a:r>
            <a:r>
              <a:rPr kumimoji="0" lang="th-TH" sz="3000" i="0" u="none" strike="noStrike" kern="0" normalizeH="0" baseline="0" noProof="0" dirty="0" smtClean="0">
                <a:uLnTx/>
                <a:uFillTx/>
                <a:latin typeface="TH SarabunIT๙" pitchFamily="34" charset="-34"/>
                <a:cs typeface="TH SarabunIT๙" pitchFamily="34" charset="-34"/>
              </a:rPr>
              <a:t>ลง</a:t>
            </a:r>
            <a:br>
              <a:rPr kumimoji="0" lang="th-TH" sz="3000" i="0" u="none" strike="noStrike" kern="0" normalizeH="0" baseline="0" noProof="0" dirty="0" smtClean="0">
                <a:uLnTx/>
                <a:uFillTx/>
                <a:latin typeface="TH SarabunIT๙" pitchFamily="34" charset="-34"/>
                <a:cs typeface="TH SarabunIT๙" pitchFamily="34" charset="-34"/>
              </a:rPr>
            </a:br>
            <a:r>
              <a:rPr kumimoji="0" lang="th-TH" sz="3000" i="0" u="none" strike="noStrike" kern="0" normalizeH="0" baseline="0" noProof="0" dirty="0" smtClean="0">
                <a:uLnTx/>
                <a:uFillTx/>
                <a:latin typeface="TH SarabunIT๙" pitchFamily="34" charset="-34"/>
                <a:cs typeface="TH SarabunIT๙" pitchFamily="34" charset="-34"/>
              </a:rPr>
              <a:t>โดย</a:t>
            </a:r>
            <a:r>
              <a:rPr kumimoji="0" lang="th-TH" sz="3000" i="0" u="none" strike="noStrike" kern="0" normalizeH="0" baseline="0" noProof="0" dirty="0" smtClean="0">
                <a:uLnTx/>
                <a:uFillTx/>
                <a:latin typeface="TH SarabunIT๙" pitchFamily="34" charset="-34"/>
                <a:cs typeface="TH SarabunIT๙" pitchFamily="34" charset="-34"/>
              </a:rPr>
              <a:t>คิดว่าสามารถหลีกเลี่ยงไม่ให้เกิดภัยหรือความเสียหายขึ้นได้ </a:t>
            </a:r>
          </a:p>
          <a:p>
            <a:pPr marL="228600" lvl="0" indent="-228600" algn="thaiDi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defRPr/>
            </a:pPr>
            <a:r>
              <a:rPr lang="th-TH" sz="3000" kern="0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3000" b="1" dirty="0" smtClean="0">
                <a:solidFill>
                  <a:srgbClr val="000099"/>
                </a:solidFill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sz="3000" kern="0" dirty="0" smtClean="0">
                <a:latin typeface="TH SarabunIT๙" pitchFamily="34" charset="-34"/>
                <a:cs typeface="TH SarabunIT๙" pitchFamily="34" charset="-34"/>
              </a:rPr>
              <a:t>ผู้กระทำเพียงคาดเห็นว่าผลอาจเกิดขึ้นได้ โดยไม่แน่ใจว่าจะเกิดและคิดว่าคงสามารถหลีกเลี่ยงผลนั้นได้</a:t>
            </a:r>
          </a:p>
          <a:p>
            <a:pPr algn="thaiDist"/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3000" b="1" dirty="0" smtClean="0">
                <a:solidFill>
                  <a:srgbClr val="000099"/>
                </a:solidFill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การกระทำไปโดยขาดความระมัดระวังที่เบี่ยงเบนไปจากเกณฑ์มาตรฐานอย่างมาก</a:t>
            </a:r>
          </a:p>
          <a:p>
            <a:pPr algn="thaiDist"/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3000" b="1" dirty="0" smtClean="0">
                <a:solidFill>
                  <a:srgbClr val="000099"/>
                </a:solidFill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มิได้ควบคุมดูแลและใช้วิธีการที่รัดกุมรอบคอบ เพื่อป้องกันมิให้เกิดความเสียหาย</a:t>
            </a:r>
          </a:p>
          <a:p>
            <a:pPr algn="thaiDist"/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3000" b="1" dirty="0" smtClean="0">
                <a:solidFill>
                  <a:srgbClr val="000099"/>
                </a:solidFill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ไม่ได้ใช้ความระมัดระวังตามปกติดังเช่นที่เคยปฏิบัติ</a:t>
            </a:r>
          </a:p>
          <a:p>
            <a:pPr marL="228600" marR="0" lvl="0" indent="-2286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endParaRPr kumimoji="0" lang="th-TH" i="0" u="none" strike="noStrike" kern="0" normalizeH="0" baseline="0" noProof="0" dirty="0" smtClean="0">
              <a:uLnTx/>
              <a:uFillTx/>
              <a:latin typeface="TH SarabunIT๙" pitchFamily="34" charset="-34"/>
              <a:cs typeface="TH SarabunIT๙" pitchFamily="34" charset="-34"/>
            </a:endParaRPr>
          </a:p>
          <a:p>
            <a:pPr marL="228600" marR="0" lvl="0" indent="-2286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th-TH" i="0" u="none" strike="noStrike" kern="0" normalizeH="0" noProof="0" dirty="0" smtClean="0">
                <a:uLnTx/>
                <a:uFillTx/>
                <a:latin typeface="TH SarabunIT๙" pitchFamily="34" charset="-34"/>
                <a:cs typeface="TH SarabunIT๙" pitchFamily="34" charset="-34"/>
              </a:rPr>
              <a:t> 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C7DF3D-03F2-42A2-866D-8789F4B511BD}" type="slidenum">
              <a:rPr lang="en-US" smtClean="0"/>
              <a:pPr/>
              <a:t>44</a:t>
            </a:fld>
            <a:endParaRPr lang="th-TH" dirty="0"/>
          </a:p>
        </p:txBody>
      </p:sp>
      <p:sp>
        <p:nvSpPr>
          <p:cNvPr id="6246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7158" y="672033"/>
            <a:ext cx="8312150" cy="899583"/>
          </a:xfrm>
          <a:noFill/>
        </p:spPr>
        <p:txBody>
          <a:bodyPr/>
          <a:lstStyle/>
          <a:p>
            <a:pPr eaLnBrk="1" hangingPunct="1"/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ตัวอย่าง</a:t>
            </a: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ประมาทเลินเล่ออย่างร้ายแรง</a:t>
            </a: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-32" y="1797868"/>
            <a:ext cx="9644130" cy="3917152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sz="280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sz="295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sz="2950" dirty="0" smtClean="0">
                <a:effectLst/>
                <a:latin typeface="TH SarabunIT๙" pitchFamily="34" charset="-34"/>
                <a:cs typeface="TH SarabunIT๙" pitchFamily="34" charset="-34"/>
              </a:rPr>
              <a:t>วางโทรศัพท์เคลื่อนที่ของราชการ</a:t>
            </a:r>
            <a:r>
              <a:rPr lang="th-TH" sz="2950" dirty="0">
                <a:effectLst/>
                <a:latin typeface="TH SarabunIT๙" pitchFamily="34" charset="-34"/>
                <a:cs typeface="TH SarabunIT๙" pitchFamily="34" charset="-34"/>
              </a:rPr>
              <a:t>ไว้บนตะกร้า</a:t>
            </a:r>
            <a:r>
              <a:rPr lang="th-TH" sz="2950" dirty="0" smtClean="0">
                <a:effectLst/>
                <a:latin typeface="TH SarabunIT๙" pitchFamily="34" charset="-34"/>
                <a:cs typeface="TH SarabunIT๙" pitchFamily="34" charset="-34"/>
              </a:rPr>
              <a:t>หน้ารถจักรยานยนต์ขณะขี่รถ</a:t>
            </a:r>
            <a:endParaRPr lang="th-TH" sz="2950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sz="295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♦ </a:t>
            </a:r>
            <a:r>
              <a:rPr lang="th-TH" sz="2950" dirty="0" smtClean="0">
                <a:effectLst/>
                <a:latin typeface="TH SarabunIT๙" pitchFamily="34" charset="-34"/>
                <a:cs typeface="TH SarabunIT๙" pitchFamily="34" charset="-34"/>
              </a:rPr>
              <a:t>วางโทรศัพท์เคลื่อนที่ของราชการ</a:t>
            </a:r>
            <a:r>
              <a:rPr lang="th-TH" sz="2950" dirty="0">
                <a:effectLst/>
                <a:latin typeface="TH SarabunIT๙" pitchFamily="34" charset="-34"/>
                <a:cs typeface="TH SarabunIT๙" pitchFamily="34" charset="-34"/>
              </a:rPr>
              <a:t>ไว้บนหลังคารถยนต์ราชการ </a:t>
            </a:r>
            <a:r>
              <a:rPr lang="th-TH" sz="2950" dirty="0" smtClean="0">
                <a:effectLst/>
                <a:latin typeface="TH SarabunIT๙" pitchFamily="34" charset="-34"/>
                <a:cs typeface="TH SarabunIT๙" pitchFamily="34" charset="-34"/>
              </a:rPr>
              <a:t>แล้ว</a:t>
            </a:r>
            <a:r>
              <a:rPr lang="th-TH" sz="2950" dirty="0">
                <a:effectLst/>
                <a:latin typeface="TH SarabunIT๙" pitchFamily="34" charset="-34"/>
                <a:cs typeface="TH SarabunIT๙" pitchFamily="34" charset="-34"/>
              </a:rPr>
              <a:t>ขับออกไป</a:t>
            </a: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sz="295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♦ </a:t>
            </a:r>
            <a:r>
              <a:rPr lang="th-TH" sz="2950" dirty="0" smtClean="0">
                <a:effectLst/>
                <a:latin typeface="TH SarabunIT๙" pitchFamily="34" charset="-34"/>
                <a:cs typeface="TH SarabunIT๙" pitchFamily="34" charset="-34"/>
              </a:rPr>
              <a:t>จอด</a:t>
            </a:r>
            <a:r>
              <a:rPr lang="th-TH" sz="2950" dirty="0">
                <a:effectLst/>
                <a:latin typeface="TH SarabunIT๙" pitchFamily="34" charset="-34"/>
                <a:cs typeface="TH SarabunIT๙" pitchFamily="34" charset="-34"/>
              </a:rPr>
              <a:t>รถจักรยานยนต์ราชการ</a:t>
            </a:r>
            <a:r>
              <a:rPr lang="th-TH" sz="2950" dirty="0" smtClean="0">
                <a:effectLst/>
                <a:latin typeface="TH SarabunIT๙" pitchFamily="34" charset="-34"/>
                <a:cs typeface="TH SarabunIT๙" pitchFamily="34" charset="-34"/>
              </a:rPr>
              <a:t>โดยไม่นำกุญแจออก</a:t>
            </a: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sz="295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♦ </a:t>
            </a:r>
            <a:r>
              <a:rPr lang="th-TH" sz="2950" dirty="0" smtClean="0">
                <a:effectLst/>
                <a:latin typeface="TH SarabunIT๙" pitchFamily="34" charset="-34"/>
                <a:cs typeface="TH SarabunIT๙" pitchFamily="34" charset="-34"/>
              </a:rPr>
              <a:t>กล้องถ่ายรูปของราชการใส่ย่ามแขวนไว้กับ</a:t>
            </a:r>
            <a:r>
              <a:rPr lang="th-TH" sz="2950" dirty="0" err="1" smtClean="0">
                <a:effectLst/>
                <a:latin typeface="TH SarabunIT๙" pitchFamily="34" charset="-34"/>
                <a:cs typeface="TH SarabunIT๙" pitchFamily="34" charset="-34"/>
              </a:rPr>
              <a:t>แฮนด์</a:t>
            </a:r>
            <a:r>
              <a:rPr lang="th-TH" sz="2950" dirty="0" smtClean="0">
                <a:effectLst/>
                <a:latin typeface="TH SarabunIT๙" pitchFamily="34" charset="-34"/>
                <a:cs typeface="TH SarabunIT๙" pitchFamily="34" charset="-34"/>
              </a:rPr>
              <a:t>รถจักรยานยนต์ แล้วไปปฏิบัติงานที่อื่น</a:t>
            </a: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sz="295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♦ </a:t>
            </a:r>
            <a:r>
              <a:rPr lang="th-TH" sz="2950" dirty="0" smtClean="0">
                <a:effectLst/>
                <a:latin typeface="TH SarabunIT๙" pitchFamily="34" charset="-34"/>
                <a:cs typeface="TH SarabunIT๙" pitchFamily="34" charset="-34"/>
              </a:rPr>
              <a:t>เจ้าหน้าที่ไม่ได้ใช้ความระมัดระวังในการเก็บรักษาในระดับวิญญูชน </a:t>
            </a:r>
          </a:p>
          <a:p>
            <a:pPr algn="thaiDist" eaLnBrk="1" hangingPunct="1">
              <a:lnSpc>
                <a:spcPct val="90000"/>
              </a:lnSpc>
              <a:buNone/>
              <a:defRPr/>
            </a:pPr>
            <a:r>
              <a:rPr lang="th-TH" sz="2950" dirty="0" smtClean="0">
                <a:effectLst/>
                <a:latin typeface="TH SarabunIT๙" pitchFamily="34" charset="-34"/>
                <a:cs typeface="TH SarabunIT๙" pitchFamily="34" charset="-34"/>
              </a:rPr>
              <a:t>   (เหมือนเป็นทรัพย์สินตัวเอง)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E9E72E-04E2-4BC7-842B-49DE9ABC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1602" y="507170"/>
            <a:ext cx="8286808" cy="63581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600" b="1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หลักการ</a:t>
            </a:r>
            <a:r>
              <a:rPr lang="th-TH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วินิจฉัย</a:t>
            </a:r>
            <a:r>
              <a:rPr lang="th-TH" b="1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ของคณะกรรมการ </a:t>
            </a:r>
            <a:r>
              <a:rPr lang="th-TH" sz="28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28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5400" dirty="0">
              <a:solidFill>
                <a:srgbClr val="FFFF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xmlns="" id="{CA2E7AD7-5FD9-4979-AC65-C44E6A3F691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-32" y="3786194"/>
            <a:ext cx="3714776" cy="928694"/>
          </a:xfrm>
        </p:spPr>
        <p:txBody>
          <a:bodyPr/>
          <a:lstStyle/>
          <a:p>
            <a:pPr eaLnBrk="1" hangingPunct="1">
              <a:buNone/>
            </a:pPr>
            <a:r>
              <a:rPr lang="th-TH" sz="200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altLang="en-US" sz="2200" dirty="0" smtClean="0">
                <a:effectLst/>
                <a:latin typeface="TH SarabunIT๙" pitchFamily="34" charset="-34"/>
                <a:cs typeface="TH SarabunIT๙" pitchFamily="34" charset="-34"/>
              </a:rPr>
              <a:t>เจ้าหน้าที่ไม่</a:t>
            </a:r>
            <a:r>
              <a:rPr lang="th-TH" altLang="en-US" sz="2200" dirty="0">
                <a:effectLst/>
                <a:latin typeface="TH SarabunIT๙" pitchFamily="34" charset="-34"/>
                <a:cs typeface="TH SarabunIT๙" pitchFamily="34" charset="-34"/>
              </a:rPr>
              <a:t>ต้องรับผิด</a:t>
            </a:r>
          </a:p>
          <a:p>
            <a:pPr eaLnBrk="1" hangingPunct="1">
              <a:buNone/>
            </a:pPr>
            <a:r>
              <a:rPr lang="th-TH" sz="200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altLang="en-US" sz="2200" dirty="0" smtClean="0">
                <a:effectLst/>
                <a:latin typeface="TH SarabunIT๙" pitchFamily="34" charset="-34"/>
                <a:cs typeface="TH SarabunIT๙" pitchFamily="34" charset="-34"/>
              </a:rPr>
              <a:t>หน่วยงาน</a:t>
            </a:r>
            <a:r>
              <a:rPr lang="th-TH" altLang="en-US" sz="2200" dirty="0">
                <a:effectLst/>
                <a:latin typeface="TH SarabunIT๙" pitchFamily="34" charset="-34"/>
                <a:cs typeface="TH SarabunIT๙" pitchFamily="34" charset="-34"/>
              </a:rPr>
              <a:t>ของ</a:t>
            </a:r>
            <a:r>
              <a:rPr lang="th-TH" altLang="en-US" sz="2200" dirty="0" smtClean="0">
                <a:effectLst/>
                <a:latin typeface="TH SarabunIT๙" pitchFamily="34" charset="-34"/>
                <a:cs typeface="TH SarabunIT๙" pitchFamily="34" charset="-34"/>
              </a:rPr>
              <a:t>รัฐรับภาระ</a:t>
            </a:r>
            <a:r>
              <a:rPr lang="th-TH" altLang="en-US" sz="2200" dirty="0">
                <a:effectLst/>
                <a:latin typeface="TH SarabunIT๙" pitchFamily="34" charset="-34"/>
                <a:cs typeface="TH SarabunIT๙" pitchFamily="34" charset="-34"/>
              </a:rPr>
              <a:t>ความ</a:t>
            </a:r>
            <a:r>
              <a:rPr lang="th-TH" altLang="en-US" sz="2200" dirty="0" smtClean="0">
                <a:effectLst/>
                <a:latin typeface="TH SarabunIT๙" pitchFamily="34" charset="-34"/>
                <a:cs typeface="TH SarabunIT๙" pitchFamily="34" charset="-34"/>
              </a:rPr>
              <a:t>เสียหายเอง</a:t>
            </a:r>
            <a:endParaRPr lang="th-TH" altLang="en-US" sz="2200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endParaRPr lang="th-TH" altLang="en-US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508" name="Content Placeholder 3">
            <a:extLst>
              <a:ext uri="{FF2B5EF4-FFF2-40B4-BE49-F238E27FC236}">
                <a16:creationId xmlns:a16="http://schemas.microsoft.com/office/drawing/2014/main" xmlns="" id="{5C5F82A0-C799-4C2D-B5E2-888FA4E88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57818" y="2071682"/>
            <a:ext cx="5000628" cy="3071834"/>
          </a:xfrm>
        </p:spPr>
        <p:txBody>
          <a:bodyPr/>
          <a:lstStyle/>
          <a:p>
            <a:pPr algn="thaiDist" eaLnBrk="1" hangingPunct="1">
              <a:spcBef>
                <a:spcPct val="0"/>
              </a:spcBef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เจ้าหน้าที่รับผิด</a:t>
            </a:r>
          </a:p>
          <a:p>
            <a:pPr algn="thaiDist" eaLnBrk="1" hangingPunct="1">
              <a:spcBef>
                <a:spcPct val="0"/>
              </a:spcBef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หน่วยงานของรัฐไล่เบี้ยเอากับเจ้าหน้าที่</a:t>
            </a:r>
            <a:endParaRPr lang="th-TH" altLang="en-US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algn="thaiDist" eaLnBrk="1" hangingPunct="1">
              <a:spcBef>
                <a:spcPct val="0"/>
              </a:spcBef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ลดหย่อน</a:t>
            </a:r>
            <a:r>
              <a:rPr lang="th-TH" altLang="en-US" dirty="0">
                <a:effectLst/>
                <a:latin typeface="TH SarabunIT๙" pitchFamily="34" charset="-34"/>
                <a:cs typeface="TH SarabunIT๙" pitchFamily="34" charset="-34"/>
              </a:rPr>
              <a:t>ได้ตามความร้ายแรง</a:t>
            </a:r>
          </a:p>
          <a:p>
            <a:pPr algn="thaiDist" eaLnBrk="1" hangingPunct="1">
              <a:spcBef>
                <a:spcPct val="0"/>
              </a:spcBef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หัก</a:t>
            </a:r>
            <a:r>
              <a:rPr lang="th-TH" altLang="en-US" dirty="0">
                <a:effectLst/>
                <a:latin typeface="TH SarabunIT๙" pitchFamily="34" charset="-34"/>
                <a:cs typeface="TH SarabunIT๙" pitchFamily="34" charset="-34"/>
              </a:rPr>
              <a:t>ส่วนที่เกิดจากความ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บกพร่อง</a:t>
            </a:r>
          </a:p>
          <a:p>
            <a:pPr algn="thaiDist" eaLnBrk="1" hangingPunct="1">
              <a:spcBef>
                <a:spcPct val="0"/>
              </a:spcBef>
              <a:buNone/>
            </a:pP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     ของหน่วยงานของ</a:t>
            </a:r>
            <a:r>
              <a:rPr lang="th-TH" altLang="en-US" dirty="0">
                <a:effectLst/>
                <a:latin typeface="TH SarabunIT๙" pitchFamily="34" charset="-34"/>
                <a:cs typeface="TH SarabunIT๙" pitchFamily="34" charset="-34"/>
              </a:rPr>
              <a:t>รัฐ</a:t>
            </a:r>
          </a:p>
          <a:p>
            <a:pPr algn="thaiDist" eaLnBrk="1" hangingPunct="1">
              <a:spcBef>
                <a:spcPct val="0"/>
              </a:spcBef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แบ่ง</a:t>
            </a:r>
            <a:r>
              <a:rPr lang="th-TH" altLang="en-US" dirty="0">
                <a:effectLst/>
                <a:latin typeface="TH SarabunIT๙" pitchFamily="34" charset="-34"/>
                <a:cs typeface="TH SarabunIT๙" pitchFamily="34" charset="-34"/>
              </a:rPr>
              <a:t>ส่วนความรับ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ผิด</a:t>
            </a:r>
          </a:p>
          <a:p>
            <a:pPr algn="thaiDist" eaLnBrk="1" hangingPunct="1">
              <a:spcBef>
                <a:spcPct val="0"/>
              </a:spcBef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รับผิดเฉพาะจำนวนของตน </a:t>
            </a:r>
          </a:p>
          <a:p>
            <a:pPr algn="thaiDist" eaLnBrk="1" hangingPunct="1">
              <a:spcBef>
                <a:spcPct val="0"/>
              </a:spcBef>
              <a:buNone/>
            </a:pP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 ไม่ใช้หลักลูกหนี้ร่วม</a:t>
            </a:r>
            <a:endParaRPr lang="th-TH" altLang="en-US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algn="thaiDist" eaLnBrk="1" hangingPunct="1">
              <a:spcBef>
                <a:spcPct val="0"/>
              </a:spcBef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ฟ้อง</a:t>
            </a:r>
            <a:r>
              <a:rPr lang="th-TH" altLang="en-US" dirty="0">
                <a:effectLst/>
                <a:latin typeface="TH SarabunIT๙" pitchFamily="34" charset="-34"/>
                <a:cs typeface="TH SarabunIT๙" pitchFamily="34" charset="-34"/>
              </a:rPr>
              <a:t>ล้มละลายไม่ได้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DBBA17D-2509-42A6-8681-9A3D6219B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44" y="2357434"/>
            <a:ext cx="2857520" cy="1360714"/>
          </a:xfrm>
          <a:prstGeom prst="ellipse">
            <a:avLst/>
          </a:prstGeom>
          <a:solidFill>
            <a:srgbClr val="66FF33">
              <a:alpha val="9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71323" tIns="35662" rIns="71323" bIns="35662" anchor="ctr"/>
          <a:lstStyle/>
          <a:p>
            <a:pPr>
              <a:buFontTx/>
              <a:buChar char="-"/>
              <a:defRPr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ไม่จงใจ</a:t>
            </a:r>
          </a:p>
          <a:p>
            <a:pPr>
              <a:defRPr/>
            </a:pPr>
            <a:r>
              <a:rPr lang="th-TH" sz="2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-ประมาทเลินเล่อไม่ร้ายแรง</a:t>
            </a:r>
            <a:endParaRPr lang="en-US" sz="2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AD26279-0185-4614-B356-E1C383570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46" y="1142988"/>
            <a:ext cx="2928958" cy="1371600"/>
          </a:xfrm>
          <a:prstGeom prst="ellipse">
            <a:avLst/>
          </a:prstGeom>
          <a:solidFill>
            <a:schemeClr val="accent1">
              <a:alpha val="7607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25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ปฏิบัติหน้าที่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1C025CF-D0F3-4695-87A8-F3378DE01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8" y="798053"/>
            <a:ext cx="3571900" cy="1273629"/>
          </a:xfrm>
          <a:prstGeom prst="ellipse">
            <a:avLst/>
          </a:prstGeom>
          <a:solidFill>
            <a:srgbClr val="FF9900">
              <a:alpha val="94000"/>
            </a:srgb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2500" dirty="0">
              <a:latin typeface="Times New Roman" pitchFamily="18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xmlns="" id="{CA9C6F93-AC73-4E2C-84AE-B6F798AB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192" y="820228"/>
            <a:ext cx="1548270" cy="118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400" b="1" dirty="0" smtClean="0">
                <a:latin typeface="TH SarabunIT๙" pitchFamily="34" charset="-34"/>
                <a:cs typeface="TH SarabunIT๙" pitchFamily="34" charset="-34"/>
              </a:rPr>
              <a:t>- จงใจ</a:t>
            </a:r>
          </a:p>
          <a:p>
            <a:pPr eaLnBrk="1" hangingPunct="1">
              <a:buFontTx/>
              <a:buChar char="-"/>
            </a:pPr>
            <a:r>
              <a:rPr lang="th-TH" altLang="en-US" sz="2400" b="1" dirty="0" smtClean="0">
                <a:latin typeface="TH SarabunIT๙" pitchFamily="34" charset="-34"/>
                <a:cs typeface="TH SarabunIT๙" pitchFamily="34" charset="-34"/>
              </a:rPr>
              <a:t>ประมาท</a:t>
            </a:r>
            <a:r>
              <a:rPr lang="th-TH" altLang="en-US" sz="2400" b="1" dirty="0">
                <a:latin typeface="TH SarabunIT๙" pitchFamily="34" charset="-34"/>
                <a:cs typeface="TH SarabunIT๙" pitchFamily="34" charset="-34"/>
              </a:rPr>
              <a:t>เลินเล่อ</a:t>
            </a:r>
          </a:p>
          <a:p>
            <a:pPr eaLnBrk="1" hangingPunct="1"/>
            <a:r>
              <a:rPr lang="th-TH" altLang="en-US" sz="2400" b="1" dirty="0">
                <a:latin typeface="TH SarabunIT๙" pitchFamily="34" charset="-34"/>
                <a:cs typeface="TH SarabunIT๙" pitchFamily="34" charset="-34"/>
              </a:rPr>
              <a:t>  ร้ายแรง 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AABCD74D-0C5B-421B-8448-7ED89D46B7E1}" type="slidenum">
              <a:rPr lang="en-US" smtClean="0"/>
              <a:pPr/>
              <a:t>45</a:t>
            </a:fld>
            <a:endParaRPr lang="th-TH" dirty="0"/>
          </a:p>
        </p:txBody>
      </p:sp>
      <p:sp>
        <p:nvSpPr>
          <p:cNvPr id="12" name="ลูกศรขวาท้ายขีด 11"/>
          <p:cNvSpPr/>
          <p:nvPr/>
        </p:nvSpPr>
        <p:spPr bwMode="auto">
          <a:xfrm rot="20722704">
            <a:off x="4959473" y="1183445"/>
            <a:ext cx="357190" cy="28575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3" name="ลูกศรขวาท้ายขีด 12"/>
          <p:cNvSpPr/>
          <p:nvPr/>
        </p:nvSpPr>
        <p:spPr bwMode="auto">
          <a:xfrm rot="8827358">
            <a:off x="1834872" y="2002871"/>
            <a:ext cx="357190" cy="28575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6"/>
            <a:ext cx="8748714" cy="759354"/>
          </a:xfrm>
          <a:ln cap="rnd">
            <a:noFill/>
            <a:prstDash val="sysDot"/>
          </a:ln>
        </p:spPr>
        <p:txBody>
          <a:bodyPr/>
          <a:lstStyle/>
          <a:p>
            <a:r>
              <a:rPr lang="th-TH" sz="4200" b="1" dirty="0" smtClean="0">
                <a:solidFill>
                  <a:srgbClr val="99FF33"/>
                </a:solidFill>
                <a:latin typeface="Browallia New" pitchFamily="34" charset="-34"/>
                <a:cs typeface="Browallia New" pitchFamily="34" charset="-34"/>
              </a:rPr>
              <a:t>      </a:t>
            </a:r>
            <a:r>
              <a:rPr lang="th-TH" sz="5400" b="1" dirty="0" smtClean="0">
                <a:solidFill>
                  <a:srgbClr val="99FF33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5400" b="1" dirty="0">
                <a:solidFill>
                  <a:srgbClr val="99FF33"/>
                </a:solidFill>
                <a:latin typeface="Browallia New" pitchFamily="34" charset="-34"/>
                <a:cs typeface="Browallia New" pitchFamily="34" charset="-34"/>
              </a:rPr>
              <a:t>เสนอความเห็นของคณะกรรมการ</a:t>
            </a:r>
            <a:endParaRPr lang="th-TH" sz="5400" b="1" dirty="0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714360"/>
            <a:ext cx="9001156" cy="4236129"/>
          </a:xfrm>
        </p:spPr>
        <p:txBody>
          <a:bodyPr/>
          <a:lstStyle/>
          <a:p>
            <a:pPr algn="thaiDist">
              <a:lnSpc>
                <a:spcPct val="90000"/>
              </a:lnSpc>
              <a:buNone/>
            </a:pPr>
            <a:r>
              <a:rPr lang="th-TH" sz="2800" b="1" dirty="0" smtClean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</a:rPr>
              <a:t>	  </a:t>
            </a:r>
            <a:r>
              <a:rPr lang="th-TH" sz="2700" b="1" dirty="0" smtClean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เสนอ</a:t>
            </a:r>
            <a:r>
              <a:rPr lang="th-TH" sz="2700" dirty="0">
                <a:effectLst/>
                <a:latin typeface="TH SarabunIT๙" pitchFamily="34" charset="-34"/>
                <a:cs typeface="TH SarabunIT๙" pitchFamily="34" charset="-34"/>
              </a:rPr>
              <a:t>ความเห็นต่อผู้แต่งตั้ง โดยมีข้อเท็จจริง ข้อกฎหมายและพยานหลักฐานสนับสนุน  </a:t>
            </a: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2700" dirty="0">
                <a:effectLst/>
                <a:latin typeface="TH SarabunIT๙" pitchFamily="34" charset="-34"/>
                <a:cs typeface="TH SarabunIT๙" pitchFamily="34" charset="-34"/>
              </a:rPr>
              <a:t>ข้อ 16) ในประเด็น </a:t>
            </a: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ดังต่อไปนี้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๑. มีเจ้าหน้าที่ต้องรับผิดด้วยความจงใจ / ประมาทเลินเล่ออย่าง</a:t>
            </a: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ร้ายแรง/ ประมาทหรือไม่</a:t>
            </a:r>
            <a:endParaRPr lang="en-US" sz="2700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2700" dirty="0">
                <a:effectLst/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2700" dirty="0">
                <a:effectLst/>
                <a:latin typeface="TH SarabunIT๙" pitchFamily="34" charset="-34"/>
                <a:cs typeface="TH SarabunIT๙" pitchFamily="34" charset="-34"/>
              </a:rPr>
              <a:t>กทม. ได้รับความเสียหายหรือไม่ จำนวนเท่าใด และสมควรชำระค่าสินไหมทดแทนหรือไม่ </a:t>
            </a: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จำนวนเท่าใด</a:t>
            </a:r>
            <a:endParaRPr lang="th-TH" sz="2700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3</a:t>
            </a:r>
            <a:r>
              <a:rPr lang="th-TH" sz="2700" dirty="0">
                <a:effectLst/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เจ้าหน้าที่</a:t>
            </a: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รับ</a:t>
            </a:r>
            <a:r>
              <a:rPr lang="th-TH" sz="2700" dirty="0">
                <a:effectLst/>
                <a:latin typeface="TH SarabunIT๙" pitchFamily="34" charset="-34"/>
                <a:cs typeface="TH SarabunIT๙" pitchFamily="34" charset="-34"/>
              </a:rPr>
              <a:t>ผิดเป็นจำนวนคนละเท่าใด เหตุหักส่วนความรับผิดตามมาตรา </a:t>
            </a: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8</a:t>
            </a:r>
          </a:p>
          <a:p>
            <a:pPr algn="thaiDist">
              <a:buNone/>
            </a:pPr>
            <a:r>
              <a:rPr lang="en-US" sz="2700" dirty="0" smtClean="0">
                <a:effectLst/>
                <a:latin typeface="TH SarabunIT๙" pitchFamily="34" charset="-34"/>
                <a:cs typeface="TH SarabunIT๙" pitchFamily="34" charset="-34"/>
              </a:rPr>
              <a:t>4</a:t>
            </a: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. กรณีมีการฟ้องคดีต่อศาลให้นำคำพิพากษามาประกอบการพิจารณาด้วย</a:t>
            </a:r>
          </a:p>
          <a:p>
            <a:pPr algn="thaiDist">
              <a:buNone/>
            </a:pPr>
            <a:r>
              <a:rPr lang="en-US" sz="2700" dirty="0" smtClean="0">
                <a:effectLst/>
                <a:latin typeface="TH SarabunIT๙" pitchFamily="34" charset="-34"/>
                <a:cs typeface="TH SarabunIT๙" pitchFamily="34" charset="-34"/>
              </a:rPr>
              <a:t>5</a:t>
            </a: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. กรณีชำระค่าเสียหายคำพิพากษา ให้แนบผลคดีพร้อมใบรับเงินมาด้วย</a:t>
            </a:r>
          </a:p>
          <a:p>
            <a:pPr algn="thaiDist">
              <a:buNone/>
            </a:pPr>
            <a:r>
              <a:rPr lang="th-TH" sz="2700" dirty="0" smtClean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en-US" sz="2700" b="1" dirty="0" smtClean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*****</a:t>
            </a:r>
            <a:r>
              <a:rPr lang="th-TH" sz="2700" b="1" dirty="0" smtClean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700" b="1" dirty="0" smtClean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ผู้อำนวยการสำนัก/ผู้อำนวยการเขต </a:t>
            </a:r>
            <a:r>
              <a:rPr lang="th-TH" sz="2700" b="1" dirty="0" smtClean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ไม่</a:t>
            </a:r>
            <a:r>
              <a:rPr lang="th-TH" sz="2700" b="1" dirty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ต้องให้ความเห็น</a:t>
            </a:r>
            <a:r>
              <a:rPr lang="th-TH" sz="2700" b="1" dirty="0" smtClean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เบื้องต้นและลงนามท้าย</a:t>
            </a:r>
            <a:r>
              <a:rPr lang="th-TH" sz="2700" b="1" dirty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แบบรายงาน</a:t>
            </a:r>
            <a:r>
              <a:rPr lang="th-TH" sz="2700" b="1" dirty="0" smtClean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ผลการ</a:t>
            </a:r>
            <a:r>
              <a:rPr lang="th-TH" sz="2700" b="1" dirty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สอบสวน </a:t>
            </a:r>
            <a:r>
              <a:rPr lang="th-TH" sz="2700" b="1" dirty="0" smtClean="0">
                <a:solidFill>
                  <a:srgbClr val="FF0000"/>
                </a:solidFill>
                <a:effectLst/>
                <a:latin typeface="TH SarabunIT๙" pitchFamily="34" charset="-34"/>
                <a:cs typeface="TH SarabunIT๙" pitchFamily="34" charset="-34"/>
              </a:rPr>
              <a:t>(สล.๒)</a:t>
            </a:r>
            <a:endParaRPr lang="en-US" sz="2700" b="1" dirty="0">
              <a:solidFill>
                <a:srgbClr val="FF0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ct val="90000"/>
              </a:lnSpc>
              <a:buNone/>
            </a:pPr>
            <a:endParaRPr lang="th-TH" sz="2700" b="1" dirty="0"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AABCD74D-0C5B-421B-8448-7ED89D46B7E1}" type="slidenum">
              <a:rPr lang="en-US" smtClean="0"/>
              <a:pPr/>
              <a:t>46</a:t>
            </a:fld>
            <a:endParaRPr lang="th-TH" dirty="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0BF289-1E31-42CA-A379-8504E33D692D}" type="slidenum">
              <a:rPr lang="en-US" smtClean="0"/>
              <a:pPr/>
              <a:t>47</a:t>
            </a:fld>
            <a:endParaRPr lang="th-TH"/>
          </a:p>
        </p:txBody>
      </p:sp>
      <p:sp>
        <p:nvSpPr>
          <p:cNvPr id="28676" name="Title 1"/>
          <p:cNvSpPr>
            <a:spLocks noGrp="1"/>
          </p:cNvSpPr>
          <p:nvPr>
            <p:ph type="title" idx="4294967295"/>
          </p:nvPr>
        </p:nvSpPr>
        <p:spPr>
          <a:xfrm>
            <a:off x="142844" y="714360"/>
            <a:ext cx="8858312" cy="734217"/>
          </a:xfrm>
          <a:noFill/>
        </p:spPr>
        <p:txBody>
          <a:bodyPr anchor="b"/>
          <a:lstStyle/>
          <a:p>
            <a:pPr eaLnBrk="1" hangingPunct="1"/>
            <a:r>
              <a:rPr lang="th-TH" sz="40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40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อ้างเหตุสุดวิสัย </a:t>
            </a:r>
            <a:br>
              <a:rPr lang="th-TH" sz="40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ตามประมวลกฎหมายแพ่งและพาณิชย์ มาตรา ๘</a:t>
            </a:r>
            <a:endParaRPr lang="th-TH" sz="4000" b="1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32" y="1697320"/>
            <a:ext cx="9144032" cy="2517502"/>
          </a:xfrm>
        </p:spPr>
        <p:txBody>
          <a:bodyPr/>
          <a:lstStyle/>
          <a:p>
            <a:pPr marL="273050" indent="-273050" algn="thaiDist" eaLnBrk="1" hangingPunct="1">
              <a:buNone/>
              <a:defRPr/>
            </a:pPr>
            <a:r>
              <a:rPr lang="th-TH" sz="36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คำว่า “เหตุสุดวิสัย” หมายความ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ว่าเหตุ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ใดๆ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อัน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จะเกิดขึ้นก็ดี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จะ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ให้ผลพิบัติก็ดี เป็นเหตุที่ไม่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อาจป้องกัน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ได้แม้ทั้ง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บุคคล ผู้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ต้องประสบหรือใกล้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จะต้องประสบ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เหตุนั้น  จะได้จัดการระมัดระวังตาม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สมควรอัน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พึงคาดหมายได้จากบุคคลในฐานะและภาวะเช่นนั้น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AA228F-4522-44D9-B71D-71576D1872CB}" type="slidenum">
              <a:rPr lang="en-US" smtClean="0"/>
              <a:pPr/>
              <a:t>48</a:t>
            </a:fld>
            <a:endParaRPr lang="th-TH"/>
          </a:p>
        </p:txBody>
      </p:sp>
      <p:sp>
        <p:nvSpPr>
          <p:cNvPr id="29700" name="Title 1"/>
          <p:cNvSpPr>
            <a:spLocks noGrp="1"/>
          </p:cNvSpPr>
          <p:nvPr>
            <p:ph type="title" idx="4294967295"/>
          </p:nvPr>
        </p:nvSpPr>
        <p:spPr>
          <a:xfrm>
            <a:off x="323851" y="216959"/>
            <a:ext cx="8569325" cy="1019969"/>
          </a:xfrm>
          <a:noFill/>
        </p:spPr>
        <p:txBody>
          <a:bodyPr anchor="b"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“เหตุสุดวิสัย</a:t>
            </a:r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”</a:t>
            </a:r>
            <a:endParaRPr lang="th-TH" sz="5400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85864"/>
            <a:ext cx="8858312" cy="2862322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เหตุตามธรรมชาตินอกเหนืออำนาจของมนุษย์ซึ่งไม่มีใครจะอาจป้องกันได้ เช่น ฟ้าผ่า </a:t>
            </a:r>
            <a:br>
              <a:rPr lang="th-TH" sz="3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น้ำท่วม แผ่นดินไหว อัคคีภัย</a:t>
            </a:r>
          </a:p>
          <a:p>
            <a:pPr lvl="0" algn="thaiDist"/>
            <a:r>
              <a:rPr lang="th-TH" sz="3000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sz="3000" kern="0" dirty="0" smtClean="0">
                <a:latin typeface="TH SarabunIT๙" pitchFamily="34" charset="-34"/>
                <a:cs typeface="TH SarabunIT๙" pitchFamily="34" charset="-34"/>
              </a:rPr>
              <a:t>เหตุอันเกิดจากการกระทำของมนุษย์ซึ่งบุคคลได้จัดการระมัดระวังตามสมควรแล้ว </a:t>
            </a:r>
            <a:br>
              <a:rPr lang="th-TH" sz="3000" kern="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000" kern="0" dirty="0" smtClean="0">
                <a:latin typeface="TH SarabunIT๙" pitchFamily="34" charset="-34"/>
                <a:cs typeface="TH SarabunIT๙" pitchFamily="34" charset="-34"/>
              </a:rPr>
              <a:t>ก็ยังไม่อาจป้องกันได้ เช่น ขับรถมาตามท้องถนนตามปกติ แต่มีเด็กวิ่งตัดหน้ารถกะทันหันกระชั้นชิด ไม่อาจหยุดรถได้ทัน ทำให้ชนเด็กถึงแก่ความตาย</a:t>
            </a:r>
          </a:p>
          <a:p>
            <a:pPr algn="thaiDist"/>
            <a:endParaRPr lang="th-TH" sz="3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F11527-8346-4683-AD24-E3E9267E8BFD}" type="slidenum">
              <a:rPr lang="en-US" smtClean="0"/>
              <a:pPr/>
              <a:t>49</a:t>
            </a:fld>
            <a:endParaRPr lang="th-TH"/>
          </a:p>
        </p:txBody>
      </p:sp>
      <p:sp>
        <p:nvSpPr>
          <p:cNvPr id="30724" name="Title 1"/>
          <p:cNvSpPr>
            <a:spLocks noGrp="1"/>
          </p:cNvSpPr>
          <p:nvPr>
            <p:ph type="title" idx="4294967295"/>
          </p:nvPr>
        </p:nvSpPr>
        <p:spPr>
          <a:xfrm>
            <a:off x="468313" y="285732"/>
            <a:ext cx="8280400" cy="973667"/>
          </a:xfrm>
          <a:noFill/>
        </p:spPr>
        <p:txBody>
          <a:bodyPr anchor="b"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ตัวอย่าง  “ไม่ใช่</a:t>
            </a: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เหตุสุดวิสัย”</a:t>
            </a:r>
            <a:endParaRPr lang="th-TH" sz="5400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357302"/>
            <a:ext cx="8929718" cy="3286148"/>
          </a:xfrm>
        </p:spPr>
        <p:txBody>
          <a:bodyPr/>
          <a:lstStyle/>
          <a:p>
            <a:pPr marL="273050" indent="-273050" algn="thaiDist" eaLnBrk="1" hangingPunct="1">
              <a:buNone/>
              <a:defRPr/>
            </a:pPr>
            <a:r>
              <a:rPr lang="th-TH" sz="2800" b="1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ข้ออ้าง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ที่ว่ารถ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คว่ำ </a:t>
            </a:r>
            <a:r>
              <a:rPr lang="th-TH" dirty="0" err="1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เพราะน๊อต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คันส่งพวงมาลัยหลุดนั้น แม้จะจริงก็เป็นเรื่องที่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เกิดจาก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เครื่องจักรกลของ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รถยนต์ ซึ่ง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เป็นหน้าที่ฝ่ายผู้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ละเมิดต้อง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คอยตรวจตราดูแล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จะ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ฟังว่าเป็นเหตุสุดวิสัย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ไม่ได้ เพราะ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ไม่ใช่เกิดจากภัยนอก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อำนาจ ซึ่ง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ไม่อาจ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รู้และ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ป้องกันได้</a:t>
            </a:r>
            <a:r>
              <a:rPr lang="th-TH" dirty="0">
                <a:solidFill>
                  <a:schemeClr val="tx2"/>
                </a:solidFill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 </a:t>
            </a:r>
            <a:endParaRPr lang="th-TH" dirty="0" smtClean="0">
              <a:solidFill>
                <a:schemeClr val="tx2"/>
              </a:solidFill>
              <a:effectLst/>
              <a:latin typeface="TH SarabunIT๙" pitchFamily="34" charset="-34"/>
              <a:cs typeface="TH SarabunIT๙" pitchFamily="34" charset="-34"/>
              <a:sym typeface="Webdings" pitchFamily="18" charset="2"/>
            </a:endParaRPr>
          </a:p>
          <a:p>
            <a:pPr marL="273050" indent="-273050" algn="thaiDist" eaLnBrk="1" hangingPunct="1"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  <a:sym typeface="Webdings" pitchFamily="18" charset="2"/>
              </a:rPr>
              <a:t>   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err="1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เบรค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ของรถยนต์ใช้การไม่ได้ เป็นเหตุให้รถยนต์ชน</a:t>
            </a:r>
            <a:endParaRPr lang="th-TH" dirty="0" smtClean="0">
              <a:solidFill>
                <a:schemeClr val="tx2"/>
              </a:solidFill>
              <a:effectLst/>
              <a:latin typeface="TH SarabunIT๙" pitchFamily="34" charset="-34"/>
              <a:cs typeface="TH SarabunIT๙" pitchFamily="34" charset="-34"/>
              <a:sym typeface="Webdings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70DFB9-2E7C-43D7-AD01-CD98CC0D4DDC}" type="slidenum">
              <a:rPr lang="en-US" smtClean="0"/>
              <a:pPr/>
              <a:t>5</a:t>
            </a:fld>
            <a:endParaRPr lang="th-TH"/>
          </a:p>
        </p:txBody>
      </p:sp>
      <p:sp>
        <p:nvSpPr>
          <p:cNvPr id="21508" name="Title 1"/>
          <p:cNvSpPr>
            <a:spLocks noGrp="1"/>
          </p:cNvSpPr>
          <p:nvPr>
            <p:ph type="title" idx="4294967295"/>
          </p:nvPr>
        </p:nvSpPr>
        <p:spPr>
          <a:xfrm>
            <a:off x="357158" y="428608"/>
            <a:ext cx="8385175" cy="919428"/>
          </a:xfrm>
          <a:noFill/>
        </p:spPr>
        <p:txBody>
          <a:bodyPr anchor="b"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ตัวอย่าง  </a:t>
            </a:r>
            <a:r>
              <a:rPr lang="en-US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จงใจ</a:t>
            </a:r>
            <a:r>
              <a:rPr lang="en-US" sz="5400" b="1" dirty="0">
                <a:solidFill>
                  <a:srgbClr val="FFC000"/>
                </a:solidFill>
                <a:effectLst/>
                <a:latin typeface="IrisUPC" pitchFamily="34" charset="-34"/>
                <a:cs typeface="IrisUPC" pitchFamily="34" charset="-34"/>
              </a:rPr>
              <a:t>”</a:t>
            </a:r>
            <a:endParaRPr lang="th-TH" sz="5400" dirty="0">
              <a:solidFill>
                <a:srgbClr val="FFC000"/>
              </a:solidFill>
              <a:effectLst/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42908" y="1361300"/>
            <a:ext cx="8715436" cy="3710778"/>
          </a:xfrm>
        </p:spPr>
        <p:txBody>
          <a:bodyPr anchor="ctr"/>
          <a:lstStyle/>
          <a:p>
            <a:pPr marL="673100" lvl="1" indent="-273050" algn="thaiDist" eaLnBrk="1" hangingPunct="1">
              <a:buNone/>
              <a:defRPr/>
            </a:pPr>
            <a:r>
              <a:rPr lang="th-TH" sz="32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♦ 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</a:rPr>
              <a:t>เจ้าหน้าที่</a:t>
            </a:r>
            <a:r>
              <a:rPr lang="th-TH" sz="3200" dirty="0">
                <a:effectLst/>
                <a:latin typeface="TH SarabunIT๙" pitchFamily="34" charset="-34"/>
                <a:cs typeface="TH SarabunIT๙" pitchFamily="34" charset="-34"/>
              </a:rPr>
              <a:t>ยักยอกเงินค่าธรรมเนียม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</a:rPr>
              <a:t>เก็บขยะมูล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</a:rPr>
              <a:t>ฝอยและถือเป็น</a:t>
            </a:r>
            <a:r>
              <a:rPr lang="th-TH" sz="3200" dirty="0">
                <a:effectLst/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</a:rPr>
              <a:t>กระทำความผิดอาญา</a:t>
            </a:r>
            <a:endParaRPr lang="th-TH" sz="3200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marL="673100" lvl="1" indent="-273050" algn="thaiDist" eaLnBrk="1" hangingPunct="1">
              <a:buNone/>
              <a:defRPr/>
            </a:pPr>
            <a:r>
              <a:rPr lang="th-TH" sz="32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♦ 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</a:rPr>
              <a:t>เจ้าหน้าที่ปลอมเอกสารเป็น</a:t>
            </a:r>
            <a:r>
              <a:rPr lang="th-TH" sz="3200" dirty="0">
                <a:effectLst/>
                <a:latin typeface="TH SarabunIT๙" pitchFamily="34" charset="-34"/>
                <a:cs typeface="TH SarabunIT๙" pitchFamily="34" charset="-34"/>
              </a:rPr>
              <a:t>เหตุให้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</a:rPr>
              <a:t>หน่วยงานไม่</a:t>
            </a:r>
            <a:r>
              <a:rPr lang="th-TH" sz="3200" dirty="0">
                <a:effectLst/>
                <a:latin typeface="TH SarabunIT๙" pitchFamily="34" charset="-34"/>
                <a:cs typeface="TH SarabunIT๙" pitchFamily="34" charset="-34"/>
              </a:rPr>
              <a:t>สามารถเรียก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</a:rPr>
              <a:t>เก็บค่า</a:t>
            </a:r>
            <a:r>
              <a:rPr lang="th-TH" sz="3200" dirty="0">
                <a:effectLst/>
                <a:latin typeface="TH SarabunIT๙" pitchFamily="34" charset="-34"/>
                <a:cs typeface="TH SarabunIT๙" pitchFamily="34" charset="-34"/>
              </a:rPr>
              <a:t>ภาษีอากรจาก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</a:rPr>
              <a:t>บริษัทผู้ส่งออก</a:t>
            </a:r>
          </a:p>
          <a:p>
            <a:pPr marL="673100" lvl="1" indent="-273050" algn="thaiDist" eaLnBrk="1" hangingPunct="1">
              <a:buNone/>
              <a:defRPr/>
            </a:pPr>
            <a:r>
              <a:rPr lang="th-TH" sz="32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♦ </a:t>
            </a:r>
            <a:r>
              <a:rPr lang="th-TH" sz="3200" dirty="0" smtClean="0">
                <a:effectLst/>
                <a:latin typeface="TH SarabunIT๙" pitchFamily="34" charset="-34"/>
                <a:cs typeface="TH SarabunIT๙" pitchFamily="34" charset="-34"/>
              </a:rPr>
              <a:t>เจ้าหน้าที่รับเงินค่าแบบพิมพ์และค่าธรรมเนียม และนำเงินส่งไม่ครบหรือไม่ตรงตามใบเสร็จรับเงินดังกล่าวนำเงินไปใช้ส่วนตัวโดยมิชอบ</a:t>
            </a:r>
          </a:p>
          <a:p>
            <a:pPr algn="thaiDist" eaLnBrk="1" hangingPunct="1">
              <a:buNone/>
              <a:defRPr/>
            </a:pP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    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344AAD-589E-4496-99EA-C2C90DBEFF87}" type="slidenum">
              <a:rPr lang="en-US" smtClean="0"/>
              <a:pPr/>
              <a:t>50</a:t>
            </a:fld>
            <a:endParaRPr lang="th-TH"/>
          </a:p>
        </p:txBody>
      </p:sp>
      <p:sp>
        <p:nvSpPr>
          <p:cNvPr id="31748" name="Title 1"/>
          <p:cNvSpPr>
            <a:spLocks noGrp="1"/>
          </p:cNvSpPr>
          <p:nvPr>
            <p:ph type="title" idx="4294967295"/>
          </p:nvPr>
        </p:nvSpPr>
        <p:spPr>
          <a:xfrm>
            <a:off x="468314" y="324104"/>
            <a:ext cx="8207375" cy="1033198"/>
          </a:xfrm>
          <a:noFill/>
        </p:spPr>
        <p:txBody>
          <a:bodyPr anchor="b"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ตัวอย่าง  “ไม่ใช่</a:t>
            </a: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เหตุสุดวิสัย”</a:t>
            </a:r>
            <a:endParaRPr lang="th-TH" sz="5400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71616"/>
            <a:ext cx="87868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การนำรถออกใช้งานจะต้องมีการตรวจดูสภาพความพร้อมและความสมบูรณ์ของรถ อุปกรณ์ต่างๆหรือชิ้นส่วนประกอบของรถให้สามารถใช้งานได้ดี หากสภาพไม่เหมาะสมแก่การใช้และไม่ปลอดภัยในการขับขี่ ถือว่าประมาทจะอ้างว่าเป็นเหตุสุดวิสัยไม่ได้</a:t>
            </a:r>
          </a:p>
          <a:p>
            <a:pPr algn="thaiDist"/>
            <a:r>
              <a:rPr lang="th-TH" sz="3000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ต้นไม้ล้มหรือกิ่งไม้หัก ทำให้ทรัพย์สินของบุคคลภายนอกเสียหาย เนื่องจากวันเกิดเหตุมีฝนตกลมแรง ซึ่งมิใช่เหตุสุดวิสัย ถือเป็นความบกพร่องของกรุงเทพมหานคร </a:t>
            </a:r>
            <a:br>
              <a:rPr lang="th-TH" sz="3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ที่ไม่ได้ดูแลรักษาต้นไม้อย่างเพียงพอเพื่อป้องกันความเสียหาย</a:t>
            </a:r>
          </a:p>
          <a:p>
            <a:pPr algn="thaiDist"/>
            <a:endParaRPr lang="th-TH" sz="3000" b="1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sz="32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F73E0-D68E-4D76-B1A6-344024FF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38" y="571484"/>
            <a:ext cx="7000924" cy="952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การดำเนินการของผู้มีอำนาจแต่งตั้ง</a:t>
            </a:r>
            <a:endParaRPr lang="th-TH" sz="5400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xmlns="" id="{57D027C6-3FA7-4E2B-959F-ED5F78DEE3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0059" y="1695984"/>
            <a:ext cx="8133907" cy="2375962"/>
          </a:xfrm>
        </p:spPr>
        <p:txBody>
          <a:bodyPr>
            <a:normAutofit/>
          </a:bodyPr>
          <a:lstStyle/>
          <a:p>
            <a:pPr marL="213970" indent="-213970" eaLnBrk="1" fontAlgn="auto" hangingPunct="1">
              <a:spcAft>
                <a:spcPts val="0"/>
              </a:spcAft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effectLst/>
                <a:ea typeface="Tahoma"/>
                <a:cs typeface="Tahoma"/>
              </a:rPr>
              <a:t>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ไม่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ผูกพันตามความเห็นของคณะกรรมการ (ข้อ 16)</a:t>
            </a:r>
          </a:p>
          <a:p>
            <a:pPr marL="213970" indent="-213970" eaLnBrk="1" fontAlgn="auto" hangingPunct="1">
              <a:spcAft>
                <a:spcPts val="0"/>
              </a:spcAft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ให้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คณะกรรมการสอบเพิ่มเติมหรือทบทวนได้</a:t>
            </a:r>
          </a:p>
          <a:p>
            <a:pPr marL="213970" indent="-213970" eaLnBrk="1" fontAlgn="auto" hangingPunct="1">
              <a:spcAft>
                <a:spcPts val="0"/>
              </a:spcAft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effectLst/>
                <a:ea typeface="Tahoma"/>
                <a:cs typeface="Tahoma"/>
              </a:rPr>
              <a:t>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วินิจฉัย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สั่งการ (ข้อ 17 หรือข้อ 31 ประกอบข้อ 17) โดยไม่จำเป็นต้องสั่งการตามความเห็นของคณะกรรมการ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BC344AAD-589E-4496-99EA-C2C90DBEFF87}" type="slidenum">
              <a:rPr lang="en-US" smtClean="0"/>
              <a:pPr/>
              <a:t>51</a:t>
            </a:fld>
            <a:endParaRPr lang="th-TH"/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50310F-59D7-419A-9E81-5F7BF05B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01" y="289707"/>
            <a:ext cx="7415213" cy="853281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5400" b="1" spc="117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ปัญหาที่เกิดขึ้น</a:t>
            </a:r>
            <a:endParaRPr lang="th-TH" sz="5400" dirty="0">
              <a:solidFill>
                <a:srgbClr val="FFC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16A9A-1452-4F44-95F4-829D4DF6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142988"/>
            <a:ext cx="8072462" cy="3643338"/>
          </a:xfrm>
        </p:spPr>
        <p:txBody>
          <a:bodyPr rtlCol="0">
            <a:noAutofit/>
          </a:bodyPr>
          <a:lstStyle/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80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ไม่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ดำเนินการ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แต่งตั้งคณะกรรมการโดยเร็ว 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(อย่างช้าไม่เกิน 15 วัน นับแต่รู้หรือ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ทราบ ความเสียหาย)</a:t>
            </a:r>
          </a:p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80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คณะกรรมการ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ไม่ใช้แบบฟอร์มการสอบสวน การสรุปผลการสอบสวน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ตาม</a:t>
            </a:r>
            <a:b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ที่กระทรวงการคลังกำหนด</a:t>
            </a:r>
            <a:endParaRPr lang="th-TH" sz="2800" dirty="0" smtClean="0">
              <a:effectLst/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280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คณะกรรมการ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เสนอความเห็นโดยไม่นำคำพิพากษามาประกอบ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หรือเสนอความเห็นขัดแย้งกับคำพิพากษา</a:t>
            </a:r>
            <a:endParaRPr lang="th-TH" sz="2800" dirty="0">
              <a:effectLst/>
              <a:latin typeface="TH SarabunIT๙" pitchFamily="34" charset="-34"/>
              <a:cs typeface="TH SarabunIT๙" pitchFamily="34" charset="-34"/>
              <a:sym typeface="Wingdings" panose="05000000000000000000" pitchFamily="2" charset="2"/>
            </a:endParaRPr>
          </a:p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80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ไม่ติดตาม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เร่งรัด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ให้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คณะกรรมการ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ดำเนินการ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สอบสวนให้แล้วเสร็จโดยเร็ว (สุ่ม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เสี่ยง </a:t>
            </a:r>
            <a:b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</a:b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ขาด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อายุความได้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)</a:t>
            </a:r>
            <a:endParaRPr lang="th-TH" sz="2800" dirty="0">
              <a:effectLst/>
              <a:latin typeface="TH SarabunIT๙" pitchFamily="34" charset="-34"/>
              <a:cs typeface="TH SarabunIT๙" pitchFamily="34" charset="-34"/>
              <a:sym typeface="Wingdings" panose="05000000000000000000" pitchFamily="2" charset="2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00826" y="5214954"/>
            <a:ext cx="2133600" cy="381000"/>
          </a:xfrm>
        </p:spPr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52</a:t>
            </a:fld>
            <a:endParaRPr lang="th-TH" dirty="0"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642922"/>
            <a:ext cx="8001056" cy="4286280"/>
          </a:xfrm>
        </p:spPr>
        <p:txBody>
          <a:bodyPr/>
          <a:lstStyle/>
          <a:p>
            <a:pPr algn="thaiDist">
              <a:buNone/>
            </a:pPr>
            <a:r>
              <a:rPr lang="th-TH" sz="5400" b="1" dirty="0" smtClean="0">
                <a:solidFill>
                  <a:srgbClr val="FFFF00"/>
                </a:solidFill>
                <a:effectLst/>
              </a:rPr>
              <a:t>   </a:t>
            </a:r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ปัญหาที่เกิดขึ้น</a:t>
            </a:r>
          </a:p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80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ไม่ติดตามเร่งรัดให้เจ้าหน้าที่ผู้รับผิดชอบสรุปเรื่องรายงานผลการสอบสวนต่อ </a:t>
            </a:r>
            <a:r>
              <a:rPr lang="th-TH" sz="2800" dirty="0" err="1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ป.กทม.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/</a:t>
            </a:r>
            <a:r>
              <a:rPr lang="th-TH" sz="2800" dirty="0" err="1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ผว.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กทม. เมื่อได้รับรายงานผลการสอบสวนจากคณะกรรมการแล้ว (สุ่มเสี่ยงขาดอายุความได้)</a:t>
            </a:r>
          </a:p>
          <a:p>
            <a:pPr marL="0" indent="0"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80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ไม่เสนอความเห็นในฐานะหน่วยงานเจ้าของเรื่อง และไม่ได้ร่างหนังสือถึง </a:t>
            </a:r>
            <a:b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</a:b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  <a:sym typeface="Wingdings" panose="05000000000000000000" pitchFamily="2" charset="2"/>
              </a:rPr>
              <a:t>ปลัดกระทรวงการคลังหรือรัฐมนตรีว่าการกระทรวงมหาดไทย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ฯลฯ</a:t>
            </a:r>
          </a:p>
          <a:p>
            <a:pPr algn="thaiDist">
              <a:buNone/>
            </a:pPr>
            <a:r>
              <a:rPr lang="th-TH" sz="2800" b="1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คณะกรรมการไม่ทบทวนความเห็นตามที่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ผู้แต่งตั้ง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วินิจฉัยสั่งการ</a:t>
            </a:r>
          </a:p>
          <a:p>
            <a:pPr algn="thaiDist">
              <a:buNone/>
            </a:pP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</a:p>
          <a:p>
            <a:pPr algn="thaiDist">
              <a:buNone/>
            </a:pPr>
            <a:r>
              <a:rPr lang="th-TH" sz="2800" dirty="0" smtClean="0"/>
              <a:t>		</a:t>
            </a:r>
            <a:endParaRPr lang="th-TH" sz="2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53</a:t>
            </a:fld>
            <a:endParaRPr lang="th-TH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00359"/>
            <a:ext cx="8785225" cy="1199885"/>
          </a:xfrm>
          <a:ln w="28575" cap="rnd">
            <a:noFill/>
            <a:prstDash val="sysDot"/>
          </a:ln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th-TH" sz="4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อายุความเรียกร้องค่าสินไหมทดแทน </a:t>
            </a:r>
            <a:r>
              <a:rPr lang="th-TH" sz="4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ตามมาตรา ๑๐ </a:t>
            </a:r>
            <a:r>
              <a:rPr lang="th-TH" sz="4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ว.</a:t>
            </a:r>
            <a:r>
              <a:rPr lang="th-TH" sz="4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4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4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กรณีเจ้าหน้าที่กระทำละเมิดต่อหน่วยงานของรัฐ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2214558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rgbClr val="000099"/>
                </a:solidFill>
                <a:ea typeface="Tahoma"/>
                <a:cs typeface="Tahoma"/>
              </a:rPr>
              <a:t>♦</a:t>
            </a:r>
            <a:r>
              <a:rPr lang="th-TH" sz="3000" b="1" dirty="0" smtClean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สิทธิเรียกร้องค่าสินไหมทดแทนจากเจ้าหน้าที่มีกำหนด อายุความสองปีนับแต่วันที่หน่วยงานของรัฐรู้ถึงการละเมิดและรู้ตัวเจ้าหน้าที่ผู้จะพึงต้องใช้ค่าสินไหมทดแทน</a:t>
            </a:r>
          </a:p>
          <a:p>
            <a:pPr algn="thaiDist"/>
            <a:r>
              <a:rPr lang="th-TH" sz="3000" b="1" dirty="0" smtClean="0">
                <a:solidFill>
                  <a:srgbClr val="000099"/>
                </a:solidFill>
                <a:ea typeface="Tahoma"/>
                <a:cs typeface="Tahoma"/>
              </a:rPr>
              <a:t>♦</a:t>
            </a:r>
            <a:r>
              <a:rPr lang="th-TH" sz="3000" b="1" dirty="0" smtClean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ea typeface="Tahoma"/>
                <a:cs typeface="TH SarabunIT๙" pitchFamily="34" charset="-34"/>
              </a:rPr>
              <a:t> </a:t>
            </a: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กรณีหน่วยงานของรัฐเห็นว่าเจ้าหน้าที่ผู้นั้นไม่ต้องรับผิด แต่กระทรวงการคลังตรวจสอบแล้วเห็นว่าต้องรับผิด ให้สิทธิเรียกร้องค่าสินไหมทดแทนนั้น มี</a:t>
            </a: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กำหนด</a:t>
            </a:r>
            <a:br>
              <a:rPr lang="th-TH" sz="3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อายุ</a:t>
            </a:r>
            <a:r>
              <a:rPr lang="th-TH" sz="3000" dirty="0" smtClean="0">
                <a:latin typeface="TH SarabunIT๙" pitchFamily="34" charset="-34"/>
                <a:cs typeface="TH SarabunIT๙" pitchFamily="34" charset="-34"/>
              </a:rPr>
              <a:t>ความหนึ่งปี นับแต่วันที่หน่วยงานของรัฐมีคำสั่งตามความเห็นของกระทรวงการคลัง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</p:spPr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54</a:t>
            </a:fld>
            <a:endParaRPr lang="th-TH" dirty="0"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4"/>
            <a:ext cx="9144000" cy="952500"/>
          </a:xfrm>
        </p:spPr>
        <p:txBody>
          <a:bodyPr/>
          <a:lstStyle/>
          <a:p>
            <a:r>
              <a:rPr lang="th-TH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อายุความใช้สิทธิไล่เบี้ย 2 ปี นับแต่วันรู้ถึงการละเมิดและ</a:t>
            </a:r>
            <a:r>
              <a:rPr lang="th-TH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รู้ตัวเจ้าหน้าที่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5" y="2617475"/>
            <a:ext cx="792088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/>
              <a:t>2 ปี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43042" y="3786194"/>
            <a:ext cx="6913316" cy="1778727"/>
          </a:xfrm>
          <a:prstGeom prst="rect">
            <a:avLst/>
          </a:prstGeom>
        </p:spPr>
        <p:txBody>
          <a:bodyPr vert="horz" lIns="71323" tIns="35662" rIns="71323" bIns="35662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</a:pPr>
            <a:r>
              <a:rPr lang="th-TH" sz="2500" b="1" dirty="0">
                <a:latin typeface="TH SarabunIT๙" pitchFamily="34" charset="-34"/>
                <a:cs typeface="TH SarabunIT๙" pitchFamily="34" charset="-34"/>
              </a:rPr>
              <a:t>จากการรายงานผลการสอบข้อเท็จจริงความรับผิดทางละเมิด</a:t>
            </a:r>
          </a:p>
          <a:p>
            <a:pPr>
              <a:spcBef>
                <a:spcPts val="0"/>
              </a:spcBef>
            </a:pPr>
            <a:r>
              <a:rPr lang="th-TH" sz="2500" b="1" dirty="0">
                <a:latin typeface="TH SarabunIT๙" pitchFamily="34" charset="-34"/>
                <a:cs typeface="TH SarabunIT๙" pitchFamily="34" charset="-34"/>
              </a:rPr>
              <a:t>จากผลการตรวจสอบของหน่วยงานภายนอก (สตง. / ป.ป.ช.)</a:t>
            </a:r>
          </a:p>
          <a:p>
            <a:pPr>
              <a:spcBef>
                <a:spcPts val="0"/>
              </a:spcBef>
            </a:pPr>
            <a:r>
              <a:rPr lang="th-TH" sz="2500" b="1" dirty="0">
                <a:latin typeface="TH SarabunIT๙" pitchFamily="34" charset="-34"/>
                <a:cs typeface="TH SarabunIT๙" pitchFamily="34" charset="-34"/>
              </a:rPr>
              <a:t>จากคำพิพากษาของศาล </a:t>
            </a:r>
          </a:p>
          <a:p>
            <a:pPr>
              <a:spcBef>
                <a:spcPts val="0"/>
              </a:spcBef>
              <a:buNone/>
            </a:pPr>
            <a:endParaRPr lang="th-TH" sz="2500" b="1" dirty="0"/>
          </a:p>
        </p:txBody>
      </p:sp>
      <p:sp>
        <p:nvSpPr>
          <p:cNvPr id="13" name="Oval 12"/>
          <p:cNvSpPr/>
          <p:nvPr/>
        </p:nvSpPr>
        <p:spPr>
          <a:xfrm>
            <a:off x="806559" y="3015167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6" name="Straight Connector 15"/>
          <p:cNvCxnSpPr/>
          <p:nvPr/>
        </p:nvCxnSpPr>
        <p:spPr>
          <a:xfrm>
            <a:off x="943001" y="3157533"/>
            <a:ext cx="77152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581" y="3236012"/>
            <a:ext cx="108012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/>
              <a:t>เกิดเหตุ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771546" y="3031567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19"/>
          <p:cNvGrpSpPr/>
          <p:nvPr/>
        </p:nvGrpSpPr>
        <p:grpSpPr>
          <a:xfrm>
            <a:off x="1558777" y="2465028"/>
            <a:ext cx="2254299" cy="1689262"/>
            <a:chOff x="1594342" y="274338"/>
            <a:chExt cx="2254299" cy="2027114"/>
          </a:xfrm>
        </p:grpSpPr>
        <p:sp>
          <p:nvSpPr>
            <p:cNvPr id="21" name="Rectangle 20"/>
            <p:cNvSpPr/>
            <p:nvPr/>
          </p:nvSpPr>
          <p:spPr>
            <a:xfrm>
              <a:off x="1594342" y="274338"/>
              <a:ext cx="2254299" cy="13203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1594342" y="981119"/>
              <a:ext cx="2254299" cy="1320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84480" rIns="284480" bIns="284480" numCol="1" spcCol="1270" anchor="t" anchorCtr="0">
              <a:noAutofit/>
            </a:bodyPr>
            <a:lstStyle/>
            <a:p>
              <a:pPr algn="ctr" defTabSz="1386840">
                <a:spcBef>
                  <a:spcPct val="0"/>
                </a:spcBef>
                <a:spcAft>
                  <a:spcPct val="35000"/>
                </a:spcAft>
              </a:pPr>
              <a:r>
                <a:rPr lang="th-TH" sz="3100" dirty="0">
                  <a:latin typeface="TH SarabunIT๙" pitchFamily="34" charset="-34"/>
                  <a:cs typeface="TH SarabunIT๙" pitchFamily="34" charset="-34"/>
                </a:rPr>
                <a:t>รู้ตัวและรู้เหตุ</a:t>
              </a:r>
              <a:endParaRPr lang="en-US" sz="3100" dirty="0"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300193" y="3037520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" name="Straight Arrow Connector 8"/>
          <p:cNvCxnSpPr/>
          <p:nvPr/>
        </p:nvCxnSpPr>
        <p:spPr>
          <a:xfrm>
            <a:off x="1886680" y="3151496"/>
            <a:ext cx="4557529" cy="6037"/>
          </a:xfrm>
          <a:prstGeom prst="straightConnector1">
            <a:avLst/>
          </a:prstGeom>
          <a:ln w="984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72400" y="2737487"/>
            <a:ext cx="97160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/>
              <a:t>10 </a:t>
            </a:r>
            <a:r>
              <a:rPr lang="th-TH" dirty="0"/>
              <a:t>ปี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CEEA35B3-105F-4B1E-BC28-3F99F449B487}" type="slidenum">
              <a:rPr lang="en-US" smtClean="0"/>
              <a:pPr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211319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642922"/>
            <a:ext cx="9144000" cy="952500"/>
          </a:xfrm>
        </p:spPr>
        <p:txBody>
          <a:bodyPr/>
          <a:lstStyle/>
          <a:p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อายุความใช้สิทธิไล่เบี้ย 2 ปี นับแต่วันรู้ถึงการละเมิดและรู้ตัวเจ้าหน้าที่</a:t>
            </a:r>
            <a:endParaRPr lang="en-US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1" y="2617475"/>
            <a:ext cx="792088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2 ปี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6559" y="3015167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6" name="Straight Connector 15"/>
          <p:cNvCxnSpPr/>
          <p:nvPr/>
        </p:nvCxnSpPr>
        <p:spPr>
          <a:xfrm>
            <a:off x="943001" y="3171726"/>
            <a:ext cx="77152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581" y="3236012"/>
            <a:ext cx="108012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เกิดเหตุ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71546" y="3031567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ectangle 21"/>
          <p:cNvSpPr/>
          <p:nvPr/>
        </p:nvSpPr>
        <p:spPr>
          <a:xfrm>
            <a:off x="1558778" y="3054014"/>
            <a:ext cx="1963012" cy="11002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1894" tIns="221894" rIns="221894" bIns="221894" numCol="1" spcCol="991" anchor="t" anchorCtr="0">
            <a:noAutofit/>
          </a:bodyPr>
          <a:lstStyle/>
          <a:p>
            <a:pPr algn="ctr" defTabSz="1386840">
              <a:spcBef>
                <a:spcPct val="0"/>
              </a:spcBef>
              <a:spcAft>
                <a:spcPct val="35000"/>
              </a:spcAft>
            </a:pPr>
            <a:r>
              <a:rPr lang="th-TH" sz="2500" dirty="0">
                <a:latin typeface="TH SarabunIT๙" pitchFamily="34" charset="-34"/>
                <a:cs typeface="TH SarabunIT๙" pitchFamily="34" charset="-34"/>
              </a:rPr>
              <a:t>รู้ตัวและรู้เหตุ</a:t>
            </a:r>
            <a:endParaRPr lang="en-US" sz="25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00193" y="3037520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" name="Straight Arrow Connector 8"/>
          <p:cNvCxnSpPr/>
          <p:nvPr/>
        </p:nvCxnSpPr>
        <p:spPr>
          <a:xfrm>
            <a:off x="1886680" y="3151496"/>
            <a:ext cx="4557529" cy="6037"/>
          </a:xfrm>
          <a:prstGeom prst="straightConnector1">
            <a:avLst/>
          </a:prstGeom>
          <a:ln w="984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9792" y="1897393"/>
            <a:ext cx="1512168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วินิจฉัยสั่งการ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4048" y="1957400"/>
            <a:ext cx="1512168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ออกคำสั่ง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275856" y="2317441"/>
            <a:ext cx="365976" cy="71412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364089" y="2388889"/>
            <a:ext cx="354100" cy="70863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635896" y="3277547"/>
            <a:ext cx="432048" cy="69099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57488" y="3929070"/>
            <a:ext cx="2230873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ส่งสำนวนไปยัง กค.</a:t>
            </a:r>
          </a:p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ล่วงหน้าไม่น้อยกว่า</a:t>
            </a:r>
          </a:p>
          <a:p>
            <a:r>
              <a:rPr lang="en-US" dirty="0">
                <a:latin typeface="TH SarabunIT๙" pitchFamily="34" charset="-34"/>
                <a:cs typeface="TH SarabunIT๙" pitchFamily="34" charset="-34"/>
              </a:rPr>
              <a:t>3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เดือน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8" name="Group 27"/>
          <p:cNvGrpSpPr/>
          <p:nvPr/>
        </p:nvGrpSpPr>
        <p:grpSpPr>
          <a:xfrm>
            <a:off x="4067944" y="1597360"/>
            <a:ext cx="1728192" cy="1440160"/>
            <a:chOff x="4067944" y="1916832"/>
            <a:chExt cx="1728192" cy="1728192"/>
          </a:xfrm>
        </p:grpSpPr>
        <p:sp>
          <p:nvSpPr>
            <p:cNvPr id="20" name="Down Arrow 19"/>
            <p:cNvSpPr/>
            <p:nvPr/>
          </p:nvSpPr>
          <p:spPr>
            <a:xfrm>
              <a:off x="4427984" y="2420888"/>
              <a:ext cx="432048" cy="12241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67944" y="1916832"/>
              <a:ext cx="1728192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latin typeface="TH SarabunIT๙" pitchFamily="34" charset="-34"/>
                  <a:cs typeface="TH SarabunIT๙" pitchFamily="34" charset="-34"/>
                </a:rPr>
                <a:t>กค. แจ้งผล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72400" y="2737487"/>
            <a:ext cx="97160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>
                <a:latin typeface="TH SarabunIT๙" pitchFamily="34" charset="-34"/>
                <a:cs typeface="TH SarabunIT๙" pitchFamily="34" charset="-34"/>
              </a:rPr>
              <a:t>10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ปี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CEEA35B3-105F-4B1E-BC28-3F99F449B487}" type="slidenum">
              <a:rPr lang="en-US" smtClean="0"/>
              <a:pPr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870661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3" grpId="0" animBg="1"/>
      <p:bldP spid="6" grpId="0" animBg="1"/>
      <p:bldP spid="7" grpId="0" animBg="1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0"/>
            <a:ext cx="8229600" cy="952500"/>
          </a:xfrm>
        </p:spPr>
        <p:txBody>
          <a:bodyPr/>
          <a:lstStyle/>
          <a:p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อายุความใช้สิทธิไล่เบี้ย 1 ปี นับแต่วันที่หน่วยงานของ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รัฐ</a:t>
            </a:r>
            <a:br>
              <a:rPr lang="th-TH" sz="4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คำสั่งตามความเห็น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ของกระทรวงการคลัง</a:t>
            </a:r>
            <a:endParaRPr lang="th-TH" sz="4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5345" y="2623004"/>
            <a:ext cx="792088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2 ปี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6559" y="3015167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6" name="Straight Connector 15"/>
          <p:cNvCxnSpPr/>
          <p:nvPr/>
        </p:nvCxnSpPr>
        <p:spPr>
          <a:xfrm>
            <a:off x="943001" y="3171726"/>
            <a:ext cx="77152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581" y="3236012"/>
            <a:ext cx="108012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เกิดเหตุ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71546" y="3031567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ectangle 21"/>
          <p:cNvSpPr/>
          <p:nvPr/>
        </p:nvSpPr>
        <p:spPr>
          <a:xfrm>
            <a:off x="1558778" y="3054014"/>
            <a:ext cx="1963012" cy="11002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1894" tIns="221894" rIns="221894" bIns="221894" numCol="1" spcCol="991" anchor="t" anchorCtr="0">
            <a:noAutofit/>
          </a:bodyPr>
          <a:lstStyle/>
          <a:p>
            <a:pPr algn="ctr" defTabSz="1386840">
              <a:spcBef>
                <a:spcPct val="0"/>
              </a:spcBef>
              <a:spcAft>
                <a:spcPct val="35000"/>
              </a:spcAft>
            </a:pPr>
            <a:r>
              <a:rPr lang="th-TH" sz="2500" dirty="0">
                <a:latin typeface="TH SarabunIT๙" pitchFamily="34" charset="-34"/>
                <a:cs typeface="TH SarabunIT๙" pitchFamily="34" charset="-34"/>
              </a:rPr>
              <a:t>รู้ตัวและรู้เหตุ</a:t>
            </a:r>
            <a:endParaRPr lang="en-US" sz="25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68145" y="3037520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" name="Straight Arrow Connector 8"/>
          <p:cNvCxnSpPr/>
          <p:nvPr/>
        </p:nvCxnSpPr>
        <p:spPr>
          <a:xfrm>
            <a:off x="1886680" y="3151496"/>
            <a:ext cx="4125481" cy="6037"/>
          </a:xfrm>
          <a:prstGeom prst="straightConnector1">
            <a:avLst/>
          </a:prstGeom>
          <a:ln w="984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3140" y="1599881"/>
            <a:ext cx="1512168" cy="9337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dirty="0">
                <a:latin typeface="TH SarabunIT๙" pitchFamily="34" charset="-34"/>
                <a:cs typeface="TH SarabunIT๙" pitchFamily="34" charset="-34"/>
              </a:rPr>
              <a:t>วินิจฉัยสั่งการ</a:t>
            </a:r>
          </a:p>
          <a:p>
            <a:pPr algn="ctr"/>
            <a:r>
              <a:rPr lang="th-TH" dirty="0">
                <a:latin typeface="TH SarabunIT๙" pitchFamily="34" charset="-34"/>
                <a:cs typeface="TH SarabunIT๙" pitchFamily="34" charset="-34"/>
              </a:rPr>
              <a:t>ไม่ผิด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7126" y="1589440"/>
            <a:ext cx="1512168" cy="9337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dirty="0">
                <a:latin typeface="TH SarabunIT๙" pitchFamily="34" charset="-34"/>
                <a:cs typeface="TH SarabunIT๙" pitchFamily="34" charset="-34"/>
              </a:rPr>
              <a:t>กค. แจ้งผล</a:t>
            </a:r>
          </a:p>
          <a:p>
            <a:pPr algn="ctr"/>
            <a:r>
              <a:rPr lang="th-TH" dirty="0">
                <a:latin typeface="TH SarabunIT๙" pitchFamily="34" charset="-34"/>
                <a:cs typeface="TH SarabunIT๙" pitchFamily="34" charset="-34"/>
              </a:rPr>
              <a:t>ผิด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602238" y="2371229"/>
            <a:ext cx="365976" cy="71412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966170" y="2344696"/>
            <a:ext cx="354100" cy="70863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128452" y="3289440"/>
            <a:ext cx="432048" cy="69099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873" y="3980432"/>
            <a:ext cx="2230873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ส่งสำนวนไปยัง กค.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06926" y="3029291"/>
            <a:ext cx="330083" cy="27506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8" name="Left-Right Arrow 7"/>
          <p:cNvSpPr/>
          <p:nvPr/>
        </p:nvSpPr>
        <p:spPr>
          <a:xfrm>
            <a:off x="5076057" y="3217541"/>
            <a:ext cx="2597132" cy="445014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dirty="0">
                <a:latin typeface="TH SarabunIT๙" pitchFamily="34" charset="-34"/>
                <a:cs typeface="TH SarabunIT๙" pitchFamily="34" charset="-34"/>
              </a:rPr>
              <a:t>1 ปี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72400" y="2737487"/>
            <a:ext cx="97160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>
                <a:latin typeface="TH SarabunIT๙" pitchFamily="34" charset="-34"/>
                <a:cs typeface="TH SarabunIT๙" pitchFamily="34" charset="-34"/>
              </a:rPr>
              <a:t>10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ปี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CEEA35B3-105F-4B1E-BC28-3F99F449B487}" type="slidenum">
              <a:rPr lang="en-US" smtClean="0"/>
              <a:pPr/>
              <a:t>57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162651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3" grpId="0" animBg="1"/>
      <p:bldP spid="6" grpId="0" animBg="1"/>
      <p:bldP spid="7" grpId="0" animBg="1"/>
      <p:bldP spid="25" grpId="0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EA35B3-105F-4B1E-BC28-3F99F449B487}" type="slidenum">
              <a:rPr lang="en-US" smtClean="0"/>
              <a:pPr/>
              <a:t>58</a:t>
            </a:fld>
            <a:endParaRPr lang="th-TH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4" y="500046"/>
            <a:ext cx="8218487" cy="1185333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อายุความเรียกร้องค่าสินไหมทดแทน </a:t>
            </a:r>
            <a:r>
              <a:rPr lang="th-TH" sz="40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ตามมาตรา ๙</a:t>
            </a:r>
            <a:r>
              <a:rPr lang="th-TH" sz="40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กรณีเจ้าหน้าที่กระทำละเมิดต่อบุคคลภายนอก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9" y="1857368"/>
            <a:ext cx="8353425" cy="3369481"/>
          </a:xfrm>
        </p:spPr>
        <p:txBody>
          <a:bodyPr/>
          <a:lstStyle/>
          <a:p>
            <a:pPr marL="228600" indent="-228600" algn="ctr" eaLnBrk="1" hangingPunct="1">
              <a:buFont typeface="Wingdings" pitchFamily="2" charset="2"/>
              <a:buNone/>
              <a:defRPr/>
            </a:pPr>
            <a:r>
              <a:rPr lang="th-TH" sz="2800" dirty="0" smtClean="0">
                <a:solidFill>
                  <a:srgbClr val="00B0F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กรณี</a:t>
            </a:r>
            <a:r>
              <a:rPr lang="th-TH" sz="2800" dirty="0">
                <a:solidFill>
                  <a:srgbClr val="00B0F0"/>
                </a:solidFill>
                <a:effectLst/>
                <a:latin typeface="TH SarabunIT๙" pitchFamily="34" charset="-34"/>
                <a:cs typeface="TH SarabunIT๙" pitchFamily="34" charset="-34"/>
              </a:rPr>
              <a:t>หน่วยงานของรัฐ / </a:t>
            </a:r>
            <a:r>
              <a:rPr lang="th-TH" sz="2800" dirty="0" smtClean="0">
                <a:solidFill>
                  <a:srgbClr val="00B0F0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เจ้าหน้าที่ที่ได้ชดใช้</a:t>
            </a:r>
            <a:r>
              <a:rPr lang="th-TH" sz="2800" dirty="0">
                <a:solidFill>
                  <a:srgbClr val="00B0F0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เงินค่าสินไหม</a:t>
            </a:r>
            <a:r>
              <a:rPr lang="th-TH" sz="2800" dirty="0" smtClean="0">
                <a:solidFill>
                  <a:srgbClr val="00B0F0"/>
                </a:solidFill>
                <a:effectLst/>
                <a:latin typeface="TH SarabunIT๙" pitchFamily="34" charset="-34"/>
                <a:cs typeface="TH SarabunIT๙" pitchFamily="34" charset="-34"/>
              </a:rPr>
              <a:t>ทดแทนแก่</a:t>
            </a:r>
            <a:r>
              <a:rPr lang="th-TH" sz="2800" dirty="0">
                <a:solidFill>
                  <a:srgbClr val="00B0F0"/>
                </a:solidFill>
                <a:effectLst/>
                <a:latin typeface="TH SarabunIT๙" pitchFamily="34" charset="-34"/>
                <a:cs typeface="TH SarabunIT๙" pitchFamily="34" charset="-34"/>
              </a:rPr>
              <a:t>ผู้เสียหาย</a:t>
            </a:r>
          </a:p>
          <a:p>
            <a:pPr marL="228600" indent="-228600" algn="thaiDist" eaLnBrk="1" hangingPunct="1">
              <a:buNone/>
              <a:defRPr/>
            </a:pP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	 </a:t>
            </a:r>
            <a:r>
              <a:rPr lang="th-TH" sz="2800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สิทธิ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เรียกให้อีกฝ่ายชดใช้เงินค่าสินไหมทดแทนแก่ตนอายุความ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๑ 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ปี นับ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แต่</a:t>
            </a:r>
            <a:b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ได้ใช้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เงินค่าสินไหมทดแทนแก่ผู้เสียหาย</a:t>
            </a:r>
          </a:p>
          <a:p>
            <a:pPr marL="228600" indent="-228600" algn="thaiDist" eaLnBrk="1" hangingPunct="1">
              <a:buClr>
                <a:srgbClr val="FFCC00"/>
              </a:buClr>
              <a:buNone/>
              <a:defRPr/>
            </a:pP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	 </a:t>
            </a:r>
            <a:r>
              <a:rPr lang="th-TH" sz="2800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หาก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เจ้าหน้าที่ได้จ่ายเงินค่าสินไหมทดแทนไปก่อนและไม่ประสงค์จะ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เรียกร้อง </a:t>
            </a:r>
            <a:b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ให้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ทำหนังสือสละสิทธิเรียกร้อง</a:t>
            </a:r>
          </a:p>
          <a:p>
            <a:pPr marL="228600" indent="-228600" algn="thaiDist" eaLnBrk="1" hangingPunct="1">
              <a:buClr>
                <a:srgbClr val="FFCC00"/>
              </a:buClr>
              <a:buNone/>
              <a:defRPr/>
            </a:pP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	 </a:t>
            </a:r>
            <a:r>
              <a:rPr lang="th-TH" sz="2800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กรณี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เจ้าหน้าที่ขอคืนเงินค่าสินไหมทดแทนที่ได้จ่ายไปก่อนหน่วยงานของรัฐพิจารณาคืนให้เจ้าหน้าที่ได้ตามความ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เหมาะสมไม่</a:t>
            </a:r>
            <a:r>
              <a:rPr lang="th-TH" sz="2800" dirty="0">
                <a:effectLst/>
                <a:latin typeface="TH SarabunIT๙" pitchFamily="34" charset="-34"/>
                <a:cs typeface="TH SarabunIT๙" pitchFamily="34" charset="-34"/>
              </a:rPr>
              <a:t>จำต้องคืนเต็มจำนวน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78"/>
            <a:ext cx="8229600" cy="952500"/>
          </a:xfrm>
        </p:spPr>
        <p:txBody>
          <a:bodyPr/>
          <a:lstStyle/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อายุความ 1 ปี นับแต่ได้ใช้ค่า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สินไหมทดแทน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แก่ผู้เสียหาย</a:t>
            </a:r>
            <a:endParaRPr lang="en-US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7" y="2574458"/>
            <a:ext cx="792088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1 ปี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71800" y="3360463"/>
            <a:ext cx="5800728" cy="1875748"/>
          </a:xfrm>
          <a:prstGeom prst="rect">
            <a:avLst/>
          </a:prstGeom>
        </p:spPr>
        <p:txBody>
          <a:bodyPr vert="horz" lIns="71323" tIns="35662" rIns="71323" bIns="35662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</a:pPr>
            <a:r>
              <a:rPr lang="th-TH" sz="2500" b="1" dirty="0">
                <a:latin typeface="TH SarabunIT๙" pitchFamily="34" charset="-34"/>
                <a:cs typeface="TH SarabunIT๙" pitchFamily="34" charset="-34"/>
              </a:rPr>
              <a:t>ชดใช้ตามความเป็นจริง (จนท. สำรองจ่าย)</a:t>
            </a:r>
          </a:p>
          <a:p>
            <a:pPr>
              <a:spcBef>
                <a:spcPts val="0"/>
              </a:spcBef>
            </a:pPr>
            <a:r>
              <a:rPr lang="th-TH" sz="2500" b="1" dirty="0">
                <a:latin typeface="TH SarabunIT๙" pitchFamily="34" charset="-34"/>
                <a:cs typeface="TH SarabunIT๙" pitchFamily="34" charset="-34"/>
              </a:rPr>
              <a:t>จากคำพิพากษาของศาล/สัญญาประนีประนอม</a:t>
            </a:r>
          </a:p>
          <a:p>
            <a:pPr>
              <a:spcBef>
                <a:spcPts val="0"/>
              </a:spcBef>
            </a:pPr>
            <a:r>
              <a:rPr lang="th-TH" sz="2500" b="1" dirty="0">
                <a:latin typeface="TH SarabunIT๙" pitchFamily="34" charset="-34"/>
                <a:cs typeface="TH SarabunIT๙" pitchFamily="34" charset="-34"/>
              </a:rPr>
              <a:t>จากการเห็นชอบรายงานผลการสอบข้อเท็จจริงความรับผิดทางละเมิด (มท. เห็นชอบ)</a:t>
            </a:r>
          </a:p>
        </p:txBody>
      </p:sp>
      <p:sp>
        <p:nvSpPr>
          <p:cNvPr id="13" name="Oval 12"/>
          <p:cNvSpPr/>
          <p:nvPr/>
        </p:nvSpPr>
        <p:spPr>
          <a:xfrm>
            <a:off x="833324" y="3020000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6" name="Straight Connector 15"/>
          <p:cNvCxnSpPr/>
          <p:nvPr/>
        </p:nvCxnSpPr>
        <p:spPr>
          <a:xfrm>
            <a:off x="943001" y="3157533"/>
            <a:ext cx="77152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581" y="3236012"/>
            <a:ext cx="108012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เกิดเหตุ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71546" y="2977515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308050" y="3068601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>
            <a:off x="1561568" y="3252108"/>
            <a:ext cx="108012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รู้เหตุ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74809" y="3031567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" name="Straight Arrow Connector 8"/>
          <p:cNvCxnSpPr/>
          <p:nvPr/>
        </p:nvCxnSpPr>
        <p:spPr>
          <a:xfrm flipV="1">
            <a:off x="2987824" y="3081261"/>
            <a:ext cx="3485267" cy="0"/>
          </a:xfrm>
          <a:prstGeom prst="straightConnector1">
            <a:avLst/>
          </a:prstGeom>
          <a:ln w="984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39753" y="2490135"/>
            <a:ext cx="1872208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ชดใช้ค่าสินไหม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CEEA35B3-105F-4B1E-BC28-3F99F449B487}" type="slidenum">
              <a:rPr lang="en-US" smtClean="0"/>
              <a:pPr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856298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95B9B8-2B73-4F2D-A885-59F9EB85C2BE}" type="slidenum">
              <a:rPr lang="en-US" smtClean="0"/>
              <a:pPr/>
              <a:t>6</a:t>
            </a:fld>
            <a:endParaRPr lang="th-TH"/>
          </a:p>
        </p:txBody>
      </p:sp>
      <p:sp>
        <p:nvSpPr>
          <p:cNvPr id="23556" name="Title 1"/>
          <p:cNvSpPr>
            <a:spLocks noGrp="1"/>
          </p:cNvSpPr>
          <p:nvPr>
            <p:ph type="title" idx="4294967295"/>
          </p:nvPr>
        </p:nvSpPr>
        <p:spPr>
          <a:xfrm>
            <a:off x="571472" y="609856"/>
            <a:ext cx="7773988" cy="1033198"/>
          </a:xfrm>
          <a:noFill/>
        </p:spPr>
        <p:txBody>
          <a:bodyPr anchor="b"/>
          <a:lstStyle/>
          <a:p>
            <a:pPr eaLnBrk="1" hangingPunct="1"/>
            <a:r>
              <a:rPr lang="th-TH" sz="54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๑.๒ การกระทำโดยประมาท</a:t>
            </a: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เลินเล่อ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4282" y="1670863"/>
            <a:ext cx="8642350" cy="2686835"/>
          </a:xfrm>
        </p:spPr>
        <p:txBody>
          <a:bodyPr>
            <a:noAutofit/>
          </a:bodyPr>
          <a:lstStyle/>
          <a:p>
            <a:pPr marL="273050" indent="-273050" algn="thaiDist" eaLnBrk="1" hangingPunct="1">
              <a:spcBef>
                <a:spcPct val="0"/>
              </a:spcBef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♦ 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กระทำโดยปราศจากความระมัดระวัง ซึ่ง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บุคคลใน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ภาวะเช่นนั้นจัก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ต้อง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ตามวิสัยและ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พฤติการณ์ และ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ผู้กระทำอาจใช้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ความระมัดระวัง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เช่นว่านั้น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ได้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แต่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หาได้ใช้ให้เพียงพอ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ไม่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marL="273050" indent="-273050" algn="thaiDist" eaLnBrk="1" hangingPunct="1">
              <a:spcBef>
                <a:spcPct val="0"/>
              </a:spcBef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กระทำโดยปราศจากความระมัดระวังรอบคอบตาม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สมควรแก่กรณี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ที่วิญญู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ชนจะพึงใช้ในเหตุการณ์เช่นนั้น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40"/>
            <a:ext cx="8229600" cy="952500"/>
          </a:xfrm>
        </p:spPr>
        <p:txBody>
          <a:bodyPr/>
          <a:lstStyle/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อายุความ 1 ปี นับแต่ได้ใช้ค่า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สินไหมทดแทน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แก่ผู้เสียหาย</a:t>
            </a:r>
            <a:endParaRPr lang="en-US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7" y="2574458"/>
            <a:ext cx="792088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1 ปี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3324" y="3020000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6" name="Straight Connector 15"/>
          <p:cNvCxnSpPr/>
          <p:nvPr/>
        </p:nvCxnSpPr>
        <p:spPr>
          <a:xfrm>
            <a:off x="943001" y="3157533"/>
            <a:ext cx="77152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581" y="3236012"/>
            <a:ext cx="108012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เกิดเหตุ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71546" y="2977515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308050" y="3068601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>
            <a:off x="1561568" y="3252108"/>
            <a:ext cx="108012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รู้เหตุ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74809" y="3031567"/>
            <a:ext cx="330083" cy="2750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" name="Straight Arrow Connector 8"/>
          <p:cNvCxnSpPr/>
          <p:nvPr/>
        </p:nvCxnSpPr>
        <p:spPr>
          <a:xfrm flipV="1">
            <a:off x="2987824" y="3081261"/>
            <a:ext cx="3485267" cy="0"/>
          </a:xfrm>
          <a:prstGeom prst="straightConnector1">
            <a:avLst/>
          </a:prstGeom>
          <a:ln w="984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42668" y="2488926"/>
            <a:ext cx="1872208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ชดใช้ค่าสินไหม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286510" y="2224124"/>
            <a:ext cx="504056" cy="78873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6613" y="1554510"/>
            <a:ext cx="5673256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*แต่งตั้งคณะกรรมการ *สอบสวน *เห็นชอบ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5776447" y="3313853"/>
            <a:ext cx="604946" cy="833978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4177647"/>
            <a:ext cx="1512168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ออกคำสั่ง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CEEA35B3-105F-4B1E-BC28-3F99F449B487}" type="slidenum">
              <a:rPr lang="en-US" smtClean="0"/>
              <a:pPr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857668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20139 -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39 -0.00139 L 0.35348 0.00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3" grpId="1" animBg="1"/>
      <p:bldP spid="3" grpId="2" animBg="1"/>
      <p:bldP spid="7" grpId="0"/>
      <p:bldP spid="8" grpId="0" animBg="1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64CDDA-15F8-42EA-B9A8-E6415BC3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541" y="714360"/>
            <a:ext cx="7352109" cy="768614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1900" dirty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/>
            </a:r>
            <a:br>
              <a:rPr lang="th-TH" sz="1900" dirty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</a:br>
            <a:r>
              <a:rPr lang="th-TH" sz="6000" b="1" dirty="0">
                <a:solidFill>
                  <a:srgbClr val="FFC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กรณี</a:t>
            </a:r>
            <a:r>
              <a:rPr lang="th-TH" sz="6000" b="1" dirty="0" smtClean="0">
                <a:solidFill>
                  <a:srgbClr val="FFC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เจ้าหน้าที่ผู้ต้อง</a:t>
            </a:r>
            <a:r>
              <a:rPr lang="th-TH" sz="6000" b="1" dirty="0" smtClean="0">
                <a:solidFill>
                  <a:srgbClr val="FFC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รับผิดตาย</a:t>
            </a:r>
            <a:r>
              <a:rPr lang="th-TH" sz="6000" dirty="0">
                <a:solidFill>
                  <a:srgbClr val="FFC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6000" dirty="0">
                <a:solidFill>
                  <a:srgbClr val="FFC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20EB34-7EA8-4DE9-B8F9-664DBB0F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" y="1291168"/>
            <a:ext cx="8786874" cy="4066662"/>
          </a:xfrm>
        </p:spPr>
        <p:txBody>
          <a:bodyPr rtlCol="0">
            <a:normAutofit fontScale="92500"/>
          </a:bodyPr>
          <a:lstStyle/>
          <a:p>
            <a:pPr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4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	</a:t>
            </a:r>
            <a:r>
              <a:rPr lang="th-TH" sz="2400" b="1" dirty="0" smtClean="0">
                <a:effectLst/>
                <a:ea typeface="Tahoma"/>
                <a:cs typeface="Tahoma"/>
              </a:rPr>
              <a:t>♦  </a:t>
            </a:r>
            <a:r>
              <a:rPr lang="th-TH" altLang="th-TH" sz="2200" b="1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คดี</a:t>
            </a:r>
            <a:r>
              <a:rPr lang="th-TH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ที่หน่วยงานของรัฐฟ้องทายาทโดยธรรมของ จนท. ของรัฐ  ผู้ทำละเมิดซึ่งถึงแก่ความตายให้ชดใช้ค่าสินไหมทดแทน ตามมาตรา 1599 และมาตรา 1600 แห่ง </a:t>
            </a:r>
            <a:r>
              <a:rPr lang="th-TH" altLang="th-TH" sz="2200" b="1" dirty="0" err="1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ป.พ.พ</a:t>
            </a:r>
            <a:r>
              <a:rPr lang="th-TH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. เนื่องจาก จนท. ผู้นั้นกระทำละเมิดในการปฏิบัติหน้าที่ด้วยความจงใจหรือประมาทเลินเล่ออย่างร้ายแรง เป็นเหตุให้หน่วยงานของรัฐได้รับความเสียหายเป็นคดีพิพาทที่อยู่ในอำนาจของศาลปกครองตามมาตรา 9 วรรคหนึ่ง (3) แห่งพระราชบัญญัติจัดตั้งศาลปกครองฯ ซึ่งหน่วยงานของรัฐต้องฟ้องภายในกำหนดอายุความมรดกตามมาตรา 1754 วรรคสาม แห่ง </a:t>
            </a:r>
            <a:r>
              <a:rPr lang="th-TH" altLang="th-TH" sz="2200" b="1" dirty="0" err="1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ป.พ.พ</a:t>
            </a:r>
            <a:r>
              <a:rPr lang="th-TH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. คือ ภายในหนึ่งปีนับแต่เมื่อเจ้าหนี้ได้รู้หรือควรได้รู้ถึงความตายของเจ้ามรดก  </a:t>
            </a:r>
          </a:p>
          <a:p>
            <a:pPr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400" b="1" dirty="0" smtClean="0">
                <a:effectLst/>
                <a:ea typeface="Tahoma"/>
                <a:cs typeface="Tahoma"/>
              </a:rPr>
              <a:t>	♦  </a:t>
            </a:r>
            <a:r>
              <a:rPr lang="th-TH" altLang="th-TH" sz="2200" b="1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ศาล</a:t>
            </a:r>
            <a:r>
              <a:rPr lang="th-TH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ปกครองสูงสุด วินิจฉัยเป็น 3 แนวทาง ดังนี้</a:t>
            </a:r>
          </a:p>
          <a:p>
            <a:pPr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400" b="1" dirty="0" smtClean="0">
                <a:effectLst/>
                <a:ea typeface="Tahoma"/>
                <a:cs typeface="Tahoma"/>
              </a:rPr>
              <a:t>	♦  </a:t>
            </a:r>
            <a:r>
              <a:rPr lang="th-TH" altLang="th-TH" sz="2200" b="1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</a:t>
            </a:r>
            <a:r>
              <a:rPr lang="th-TH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en-US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1 </a:t>
            </a:r>
            <a:r>
              <a:rPr lang="th-TH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การนับอายุความนับแต่ผู้แทนของหน่วยงานของรัฐได้มีคำสั่งจ่ายเงินบำเหน็จตกทอดให้แก่ทายาท</a:t>
            </a:r>
          </a:p>
          <a:p>
            <a:pPr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400" b="1" dirty="0" smtClean="0">
                <a:effectLst/>
                <a:ea typeface="Tahoma"/>
                <a:cs typeface="Tahoma"/>
              </a:rPr>
              <a:t>	♦  </a:t>
            </a:r>
            <a:r>
              <a:rPr lang="th-TH" altLang="th-TH" sz="2200" b="1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</a:t>
            </a:r>
            <a:r>
              <a:rPr lang="th-TH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en-US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2 </a:t>
            </a:r>
            <a:r>
              <a:rPr lang="th-TH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การนับอายุความนับแต่ปลัดกรุงเทพมหานครรับทราบการตายของเจ้าหน้าที่ผู้กระทำละเมิดตามรายงาน</a:t>
            </a:r>
          </a:p>
          <a:p>
            <a:pPr algn="thaiDist" eaLnBrk="1" fontAlgn="auto" hangingPunct="1">
              <a:spcAft>
                <a:spcPts val="0"/>
              </a:spcAft>
              <a:buNone/>
              <a:defRPr/>
            </a:pPr>
            <a:r>
              <a:rPr lang="th-TH" sz="2400" b="1" dirty="0" smtClean="0">
                <a:effectLst/>
                <a:ea typeface="Tahoma"/>
                <a:cs typeface="Tahoma"/>
              </a:rPr>
              <a:t>	♦  </a:t>
            </a:r>
            <a:r>
              <a:rPr lang="th-TH" altLang="th-TH" sz="2200" b="1" dirty="0" smtClean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</a:t>
            </a:r>
            <a:r>
              <a:rPr lang="th-TH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en-US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3 </a:t>
            </a:r>
            <a:r>
              <a:rPr lang="th-TH" altLang="th-TH" sz="2200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การนับอายุความนับแต่รู้ตามข้อเท็จจริง เช่น ทราบการตายจากข่าว กรณีเป็นบุคคลสาธารณะ</a:t>
            </a:r>
          </a:p>
          <a:p>
            <a:pPr algn="thaiDist" eaLnBrk="1" fontAlgn="auto" hangingPunct="1">
              <a:spcAft>
                <a:spcPts val="0"/>
              </a:spcAft>
              <a:defRPr/>
            </a:pPr>
            <a:endParaRPr lang="th-TH" altLang="th-TH" sz="2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 eaLnBrk="1" fontAlgn="auto" hangingPunct="1">
              <a:spcAft>
                <a:spcPts val="0"/>
              </a:spcAft>
              <a:buNone/>
              <a:defRPr/>
            </a:pP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CEEA35B3-105F-4B1E-BC28-3F99F449B487}" type="slidenum">
              <a:rPr lang="en-US" smtClean="0"/>
              <a:pPr/>
              <a:t>61</a:t>
            </a:fld>
            <a:endParaRPr lang="th-T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7FB21-C601-444A-B9E3-C0F78BE7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7" y="-71458"/>
            <a:ext cx="8203079" cy="952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การส่งสำนวนการสอบข้อเท็จจริงความรับผิดทางละเมิด</a:t>
            </a:r>
            <a:endParaRPr lang="th-TH" sz="3200" dirty="0">
              <a:solidFill>
                <a:srgbClr val="FFC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CEEA35B3-105F-4B1E-BC28-3F99F449B487}" type="slidenum">
              <a:rPr lang="en-US" smtClean="0"/>
              <a:pPr/>
              <a:t>62</a:t>
            </a:fld>
            <a:endParaRPr lang="th-TH" dirty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-285784" y="571484"/>
            <a:ext cx="9429784" cy="4775716"/>
          </a:xfrm>
        </p:spPr>
        <p:txBody>
          <a:bodyPr/>
          <a:lstStyle/>
          <a:p>
            <a:pPr algn="thaiDist"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	</a:t>
            </a:r>
            <a:r>
              <a:rPr lang="th-TH" sz="2800" dirty="0" smtClean="0">
                <a:effectLst/>
                <a:ea typeface="Tahoma"/>
                <a:cs typeface="Tahoma"/>
              </a:rPr>
              <a:t>♦</a:t>
            </a:r>
            <a:r>
              <a:rPr lang="th-TH" sz="2600" dirty="0" smtClean="0">
                <a:effectLst/>
                <a:ea typeface="Tahoma"/>
                <a:cs typeface="Tahoma"/>
              </a:rPr>
              <a:t> </a:t>
            </a:r>
            <a:r>
              <a:rPr lang="th-TH" sz="2600" dirty="0" smtClean="0">
                <a:effectLst/>
                <a:latin typeface="TH SarabunIT๙" pitchFamily="34" charset="-34"/>
                <a:cs typeface="TH SarabunIT๙" pitchFamily="34" charset="-34"/>
              </a:rPr>
              <a:t>หมวด ๑ ส่งสำนวนให้กระทรวงการคลังภายใน ๗ วัน นับแต่วันวินิจฉัยสั่งการ เว้นแต่เป็นกรณีเข้าข้อยกเว้นตามประกาศกระทรวงการคลัง เรื่อง ความรับผิดทางละเมิดของเจ้าหน้าที่ที่ไม่ต้องรายงานให้กระทรวงการคลังตรวจสอบ พ.ศ. ๒๕๖๒ ฉบับลงวันที่ ๒๐ ธันวาคม ๒๕๖๒ </a:t>
            </a:r>
          </a:p>
          <a:p>
            <a:pPr>
              <a:buNone/>
            </a:pPr>
            <a:r>
              <a:rPr lang="th-TH" sz="1600" b="1" dirty="0" smtClean="0">
                <a:effectLst/>
                <a:ea typeface="Tahoma"/>
                <a:cs typeface="Tahoma"/>
              </a:rPr>
              <a:t>          </a:t>
            </a:r>
            <a:r>
              <a:rPr lang="th-TH" sz="1600" dirty="0" smtClean="0">
                <a:effectLst/>
                <a:ea typeface="Tahoma"/>
                <a:cs typeface="Tahoma"/>
              </a:rPr>
              <a:t>- </a:t>
            </a:r>
            <a:r>
              <a:rPr lang="th-TH" sz="2600" dirty="0" smtClean="0">
                <a:effectLst/>
                <a:latin typeface="TH SarabunIT๙" pitchFamily="34" charset="-34"/>
                <a:cs typeface="TH SarabunIT๙" pitchFamily="34" charset="-34"/>
              </a:rPr>
              <a:t>กรณีความเสียหายที่เกิดขึ้นกับทรัพย์สินของหน่วยงานของรัฐ ครั้งละไม่เกิน ๑,๐๐๐,๐๐๐ บาท </a:t>
            </a:r>
          </a:p>
          <a:p>
            <a:pPr>
              <a:buNone/>
            </a:pPr>
            <a:r>
              <a:rPr lang="th-TH" sz="1600" dirty="0" smtClean="0">
                <a:effectLst/>
                <a:ea typeface="Tahoma"/>
                <a:cs typeface="Tahoma"/>
              </a:rPr>
              <a:t>          - </a:t>
            </a:r>
            <a:r>
              <a:rPr lang="th-TH" sz="2600" dirty="0" smtClean="0">
                <a:effectLst/>
                <a:latin typeface="TH SarabunIT๙" pitchFamily="34" charset="-34"/>
                <a:cs typeface="TH SarabunIT๙" pitchFamily="34" charset="-34"/>
              </a:rPr>
              <a:t>กรณีความเสียหายที่เกิดขึ้นกับทรัพย์สินของหน่วยงานของรัฐ ครั้งละเกินกว่า ๑,๐๐๐,๐๐๐ บาท </a:t>
            </a:r>
            <a: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สำหรับความเสียหายประเภท</a:t>
            </a:r>
          </a:p>
          <a:p>
            <a:pPr marL="252000" algn="thaiDist">
              <a:buNone/>
            </a:pPr>
            <a: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/>
                <a:cs typeface="TH SarabunIT๙" pitchFamily="34" charset="-34"/>
              </a:rPr>
              <a:t>	       ๑. ความเสียหายจากสาเหตุทั่วไป เช่น อุบัติเหตุ เพลิงไหม้ ทรัพย์สินเสียหายหรือสูญหาย </a:t>
            </a:r>
            <a:b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/>
                <a:cs typeface="TH SarabunIT๙" pitchFamily="34" charset="-34"/>
              </a:rPr>
            </a:br>
            <a: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/>
                <a:cs typeface="TH SarabunIT๙" pitchFamily="34" charset="-34"/>
              </a:rPr>
              <a:t> และหน่วยงานพิจารณาให้ผู้ต้องรับผิดชดใช้ค่าสินไหมทดแทน ตั้งแต่ร้อยละ ๗๕ ของความเสียหายทั้งหมด</a:t>
            </a:r>
          </a:p>
          <a:p>
            <a:pPr marL="288000" algn="thaiDist">
              <a:buNone/>
            </a:pPr>
            <a: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/>
                <a:cs typeface="TH SarabunIT๙" pitchFamily="34" charset="-34"/>
              </a:rPr>
              <a:t>          ๒. ความเสียหายที่มีสาเหตุจากการทุจริตของหน่วยงานได้พิจารณาให้ผู้ทุจริตรับผิดชดใช้</a:t>
            </a:r>
            <a:b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/>
                <a:cs typeface="TH SarabunIT๙" pitchFamily="34" charset="-34"/>
              </a:rPr>
            </a:br>
            <a: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/>
                <a:cs typeface="TH SarabunIT๙" pitchFamily="34" charset="-34"/>
              </a:rPr>
              <a:t>เต็มจำนวนความเสียหาย และให้ผู้เกี่ยวข้องซึ่งกระทำโดยจงใจหรือประมาทอย่างร้ายแรงชดใช้ค่าสินไหม       ทดแทนเต็มจำนวนความเสียหาย  </a:t>
            </a:r>
            <a:endParaRPr lang="th-TH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-214346" y="1357302"/>
            <a:ext cx="9215470" cy="2286016"/>
          </a:xfrm>
        </p:spPr>
        <p:txBody>
          <a:bodyPr/>
          <a:lstStyle/>
          <a:p>
            <a:pPr algn="thaiDist">
              <a:buNone/>
            </a:pPr>
            <a:r>
              <a:rPr lang="th-TH" sz="2400" dirty="0" smtClean="0">
                <a:latin typeface="TH SarabunIT๙" pitchFamily="34" charset="-34"/>
                <a:cs typeface="TH SarabunIT๙" pitchFamily="34" charset="-34"/>
              </a:rPr>
              <a:t>		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๓. ความเสียหายที่มีสาเหตุจากเงินขาดบัญชี หรือการไม่ปฏิบัติตามกฎหมาย กฎ ระเบียบ </a:t>
            </a:r>
            <a:b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มติ</a:t>
            </a: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คณะรัฐมนตรี หรือข้อบังคับต่างๆ และหน่วยงานได้พิจารณาให้ผู้กระทำโดยจงใจหรือประมาทอย่างร้ายแรงรับผิดชดใช้ค่าสินไหมทดแทนเต็มจำนวนความเสียหาย</a:t>
            </a:r>
          </a:p>
          <a:p>
            <a:pPr algn="thaiDist">
              <a:buNone/>
            </a:pPr>
            <a:r>
              <a:rPr lang="th-TH" sz="2800" dirty="0" smtClean="0">
                <a:effectLst/>
                <a:latin typeface="TH SarabunIT๙" pitchFamily="34" charset="-34"/>
                <a:cs typeface="TH SarabunIT๙" pitchFamily="34" charset="-34"/>
              </a:rPr>
              <a:t>     	- กรณีที่คณะรัฐมนตรีมีมติให้เจ้าหน้าที่ไม่ต้องรับผิดชดใช้ค่าเสียหาย</a:t>
            </a:r>
          </a:p>
          <a:p>
            <a:pPr algn="thaiDist">
              <a:buNone/>
            </a:pPr>
            <a:endParaRPr lang="th-TH" altLang="en-US" sz="2600" dirty="0" smtClean="0">
              <a:effectLst/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endParaRPr lang="th-TH" sz="2600" dirty="0" smtClean="0">
              <a:effectLst/>
              <a:latin typeface="TH SarabunIT๙" pitchFamily="34" charset="-34"/>
              <a:ea typeface="Tahoma"/>
              <a:cs typeface="TH SarabunIT๙" pitchFamily="34" charset="-34"/>
            </a:endParaRPr>
          </a:p>
          <a:p>
            <a:pPr algn="thaiDist">
              <a:buNone/>
            </a:pPr>
            <a:endParaRPr lang="th-TH" sz="2600" dirty="0" smtClean="0">
              <a:effectLst/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endParaRPr lang="th-TH" sz="2600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63</a:t>
            </a:fld>
            <a:endParaRPr lang="th-T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377FB21-C601-444A-B9E3-C0F78BE7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333364"/>
            <a:ext cx="8203079" cy="952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การส่งสำนวนการสอบข้อเท็จจริงความรับผิดทางละเมิด</a:t>
            </a:r>
            <a:endParaRPr lang="th-TH" sz="3200" dirty="0">
              <a:solidFill>
                <a:srgbClr val="FFC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64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57158" y="1000112"/>
            <a:ext cx="8429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♦ </a:t>
            </a:r>
            <a:r>
              <a:rPr lang="th-TH" dirty="0" smtClean="0">
                <a:latin typeface="TH SarabunIT๙" pitchFamily="34" charset="-34"/>
                <a:ea typeface="Tahoma"/>
                <a:cs typeface="TH SarabunIT๙" pitchFamily="34" charset="-34"/>
              </a:rPr>
              <a:t>หมวด ๒ ส่งสำนวนให้รัฐมนตรีว่าการกระทรวงมหาดไทยภายใน ๗ วัน นับแต่วันสั่งการ ไม่ว่า</a:t>
            </a:r>
            <a:r>
              <a:rPr lang="th-TH" dirty="0" smtClean="0">
                <a:latin typeface="TH SarabunIT๙" pitchFamily="34" charset="-34"/>
                <a:ea typeface="Tahoma"/>
                <a:cs typeface="TH SarabunIT๙" pitchFamily="34" charset="-34"/>
              </a:rPr>
              <a:t>จำนวนเงิน</a:t>
            </a:r>
            <a:r>
              <a:rPr lang="th-TH" dirty="0" smtClean="0">
                <a:latin typeface="TH SarabunIT๙" pitchFamily="34" charset="-34"/>
                <a:ea typeface="Tahoma"/>
                <a:cs typeface="TH SarabunIT๙" pitchFamily="34" charset="-34"/>
              </a:rPr>
              <a:t>เท่าใด</a:t>
            </a:r>
          </a:p>
          <a:p>
            <a:pPr marL="252000"/>
            <a:r>
              <a:rPr lang="th-TH" b="1" dirty="0" smtClean="0">
                <a:solidFill>
                  <a:srgbClr val="000099"/>
                </a:solidFill>
                <a:ea typeface="Tahoma"/>
                <a:cs typeface="Tahoma"/>
              </a:rPr>
              <a:t>♦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 </a:t>
            </a:r>
            <a:r>
              <a:rPr lang="th-TH" spc="-16" dirty="0" smtClean="0">
                <a:latin typeface="TH SarabunIT๙" pitchFamily="34" charset="-34"/>
                <a:ea typeface="Calibri"/>
                <a:cs typeface="TH SarabunIT๙" pitchFamily="34" charset="-34"/>
              </a:rPr>
              <a:t>กรณีมีการแต่งตั้งคณะกรรมการร่วมกัน ต้องส่งเรื่องไปยังกระทรวงการคลัง  (ข้อ 20)</a:t>
            </a:r>
          </a:p>
          <a:p>
            <a:pPr marL="252000"/>
            <a:r>
              <a:rPr lang="th-TH" dirty="0" smtClean="0">
                <a:latin typeface="TH SarabunIT๙" pitchFamily="34" charset="-34"/>
                <a:ea typeface="Calibri"/>
                <a:cs typeface="TH SarabunIT๙" pitchFamily="34" charset="-34"/>
              </a:rPr>
              <a:t>	- แนวทางปฏิบัติ </a:t>
            </a:r>
            <a:r>
              <a:rPr lang="th-TH" sz="2000" dirty="0" smtClean="0">
                <a:latin typeface="TH SarabunIT๙" pitchFamily="34" charset="-34"/>
                <a:ea typeface="Calibri"/>
                <a:cs typeface="TH SarabunIT๙" pitchFamily="34" charset="-34"/>
                <a:sym typeface="Wingdings" pitchFamily="2" charset="2"/>
              </a:rPr>
              <a:t></a:t>
            </a:r>
            <a:r>
              <a:rPr lang="en-US" dirty="0" smtClean="0">
                <a:latin typeface="TH SarabunIT๙" pitchFamily="34" charset="-34"/>
                <a:ea typeface="Calibri"/>
                <a:cs typeface="TH SarabunIT๙" pitchFamily="34" charset="-34"/>
                <a:sym typeface="Wingdings" pitchFamily="2" charset="2"/>
              </a:rPr>
              <a:t> </a:t>
            </a:r>
            <a:r>
              <a:rPr lang="th-TH" dirty="0" smtClean="0">
                <a:latin typeface="TH SarabunIT๙" pitchFamily="34" charset="-34"/>
                <a:ea typeface="Calibri"/>
                <a:cs typeface="TH SarabunIT๙" pitchFamily="34" charset="-34"/>
              </a:rPr>
              <a:t>หน่วยงานส่งเรื่องให้หัวหน้าหน่วยงานของรัฐอีกแห่งหนึ่งวินิจฉัยสั่งการ (ลงนามท้าย สล.2) ก่อนนำเรียนปลัดกรุงเทพมหานครวินิจฉัยสั่งการ และลงนามในหนังสือไปยัง </a:t>
            </a:r>
            <a:r>
              <a:rPr lang="th-TH" dirty="0" err="1" smtClean="0">
                <a:latin typeface="TH SarabunIT๙" pitchFamily="34" charset="-34"/>
                <a:ea typeface="Calibri"/>
                <a:cs typeface="TH SarabunIT๙" pitchFamily="34" charset="-34"/>
              </a:rPr>
              <a:t>กค.</a:t>
            </a:r>
            <a:r>
              <a:rPr lang="th-TH" dirty="0" smtClean="0">
                <a:latin typeface="TH SarabunIT๙" pitchFamily="34" charset="-34"/>
                <a:ea typeface="Calibri"/>
                <a:cs typeface="TH SarabunIT๙" pitchFamily="34" charset="-34"/>
              </a:rPr>
              <a:t> </a:t>
            </a:r>
          </a:p>
          <a:p>
            <a:pPr marL="252000" algn="thaiDist"/>
            <a:r>
              <a:rPr lang="th-TH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altLang="en-US" dirty="0" smtClean="0">
                <a:latin typeface="TH SarabunIT๙" pitchFamily="34" charset="-34"/>
                <a:cs typeface="TH SarabunIT๙" pitchFamily="34" charset="-34"/>
              </a:rPr>
              <a:t>กรณี</a:t>
            </a:r>
            <a:r>
              <a:rPr lang="th-TH" altLang="en-US" dirty="0" smtClean="0">
                <a:latin typeface="TH SarabunIT๙" pitchFamily="34" charset="-34"/>
                <a:cs typeface="TH SarabunIT๙" pitchFamily="34" charset="-34"/>
              </a:rPr>
              <a:t>การสอบสวนมีที่มาจากองค์กรตรวจสอบตาม </a:t>
            </a:r>
            <a:r>
              <a:rPr lang="th-TH" altLang="en-US" dirty="0" err="1" smtClean="0">
                <a:latin typeface="TH SarabunIT๙" pitchFamily="34" charset="-34"/>
                <a:cs typeface="TH SarabunIT๙" pitchFamily="34" charset="-34"/>
              </a:rPr>
              <a:t>รธน.</a:t>
            </a:r>
            <a:r>
              <a:rPr lang="th-TH" altLang="en-US" dirty="0" smtClean="0">
                <a:latin typeface="TH SarabunIT๙" pitchFamily="34" charset="-34"/>
                <a:cs typeface="TH SarabunIT๙" pitchFamily="34" charset="-34"/>
              </a:rPr>
              <a:t> แจ้งผลการสอบสวนไปยังองค์กรดังกล่าวด้วย</a:t>
            </a:r>
          </a:p>
          <a:p>
            <a:pPr marL="252000" algn="thaiDist"/>
            <a:r>
              <a:rPr lang="th-TH" b="1" dirty="0" smtClean="0">
                <a:solidFill>
                  <a:srgbClr val="000099"/>
                </a:solidFill>
                <a:ea typeface="Tahoma"/>
                <a:cs typeface="Tahoma"/>
              </a:rPr>
              <a:t>♦ </a:t>
            </a:r>
            <a:r>
              <a:rPr lang="th-TH" altLang="en-US" dirty="0" smtClean="0">
                <a:latin typeface="TH SarabunIT๙" pitchFamily="34" charset="-34"/>
                <a:cs typeface="TH SarabunIT๙" pitchFamily="34" charset="-34"/>
              </a:rPr>
              <a:t>กรณี</a:t>
            </a:r>
            <a:r>
              <a:rPr lang="th-TH" altLang="en-US" dirty="0" smtClean="0">
                <a:latin typeface="TH SarabunIT๙" pitchFamily="34" charset="-34"/>
                <a:cs typeface="TH SarabunIT๙" pitchFamily="34" charset="-34"/>
              </a:rPr>
              <a:t>เจ้าหน้าที่ผู้กระทำละเมิดตายให้ระบุคำว่า “เจ้าหน้าที่ตาย” ด้วยตัวอีกษรสีแดงไว้บน</a:t>
            </a:r>
            <a:r>
              <a:rPr lang="th-TH" altLang="en-US" dirty="0" smtClean="0">
                <a:latin typeface="TH SarabunIT๙" pitchFamily="34" charset="-34"/>
                <a:cs typeface="TH SarabunIT๙" pitchFamily="34" charset="-34"/>
              </a:rPr>
              <a:t>ด้านขวาของ</a:t>
            </a:r>
            <a:r>
              <a:rPr lang="th-TH" altLang="en-US" dirty="0" smtClean="0">
                <a:latin typeface="TH SarabunIT๙" pitchFamily="34" charset="-34"/>
                <a:cs typeface="TH SarabunIT๙" pitchFamily="34" charset="-34"/>
              </a:rPr>
              <a:t>หนังสือด้วย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377FB21-C601-444A-B9E3-C0F78BE7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7" y="142856"/>
            <a:ext cx="8203079" cy="952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การส่งสำนวนการสอบข้อเท็จจริงความรับผิดทางละเมิด</a:t>
            </a:r>
            <a:endParaRPr lang="th-TH" sz="3200" dirty="0">
              <a:solidFill>
                <a:srgbClr val="FFC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7FB21-C601-444A-B9E3-C0F78BE7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1" y="228865"/>
            <a:ext cx="6326981" cy="952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การดำเนินการหลังจากส่งสำนวน</a:t>
            </a:r>
            <a:endParaRPr lang="th-TH" sz="5400" dirty="0">
              <a:solidFill>
                <a:srgbClr val="FFC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xmlns="" id="{E06166A7-D2F8-49ED-B75F-4454A935AB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0875" y="1316304"/>
            <a:ext cx="8389088" cy="2898518"/>
          </a:xfrm>
        </p:spPr>
        <p:txBody>
          <a:bodyPr/>
          <a:lstStyle/>
          <a:p>
            <a:pPr eaLnBrk="1" hangingPunct="1">
              <a:buNone/>
            </a:pP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ระหว่าง</a:t>
            </a:r>
            <a:r>
              <a:rPr lang="th-TH" altLang="en-US" dirty="0">
                <a:effectLst/>
                <a:latin typeface="TH SarabunIT๙" pitchFamily="34" charset="-34"/>
                <a:cs typeface="TH SarabunIT๙" pitchFamily="34" charset="-34"/>
              </a:rPr>
              <a:t>รอผลจากกระทรวงการคลัง หรือกระทรวงมหาดไทยให้ตระเตรียมการออกคำสั่ง 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</a:rPr>
              <a:t>เพื่อ</a:t>
            </a:r>
            <a:r>
              <a:rPr lang="th-TH" altLang="en-US" dirty="0">
                <a:effectLst/>
                <a:latin typeface="TH SarabunIT๙" pitchFamily="34" charset="-34"/>
                <a:cs typeface="TH SarabunIT๙" pitchFamily="34" charset="-34"/>
              </a:rPr>
              <a:t>มิให้คดีขาดอายุความ</a:t>
            </a:r>
          </a:p>
          <a:p>
            <a:pPr eaLnBrk="1" hangingPunct="1">
              <a:buNone/>
            </a:pP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  <a:sym typeface="Wingdings 2" panose="05020102010507070707" pitchFamily="18" charset="2"/>
              </a:rPr>
              <a:t>หากกระทรวงการคลังหรือกระทรวงมหาดไทยไม่</a:t>
            </a:r>
            <a:r>
              <a:rPr lang="th-TH" altLang="en-US" dirty="0">
                <a:effectLst/>
                <a:latin typeface="TH SarabunIT๙" pitchFamily="34" charset="-34"/>
                <a:cs typeface="TH SarabunIT๙" pitchFamily="34" charset="-34"/>
                <a:sym typeface="Wingdings 2" panose="05020102010507070707" pitchFamily="18" charset="2"/>
              </a:rPr>
              <a:t>แจ้งผลภายใน  1 ปี หรือกรณีใกล้ขาดอายุความ ให้ดำเนินการตามที่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  <a:sym typeface="Wingdings 2" panose="05020102010507070707" pitchFamily="18" charset="2"/>
              </a:rPr>
              <a:t>เห็นสมควร</a:t>
            </a:r>
            <a:endParaRPr lang="th-TH" altLang="en-US" dirty="0">
              <a:effectLst/>
              <a:latin typeface="TH SarabunIT๙" pitchFamily="34" charset="-34"/>
              <a:cs typeface="TH SarabunIT๙" pitchFamily="34" charset="-34"/>
              <a:sym typeface="Wingdings 2" panose="05020102010507070707" pitchFamily="18" charset="2"/>
            </a:endParaRPr>
          </a:p>
          <a:p>
            <a:pPr eaLnBrk="1" hangingPunct="1">
              <a:buNone/>
            </a:pPr>
            <a:r>
              <a:rPr lang="th-TH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altLang="en-US" dirty="0" smtClean="0">
                <a:effectLst/>
                <a:latin typeface="TH SarabunIT๙" pitchFamily="34" charset="-34"/>
                <a:cs typeface="TH SarabunIT๙" pitchFamily="34" charset="-34"/>
                <a:sym typeface="Wingdings 2" panose="05020102010507070707" pitchFamily="18" charset="2"/>
              </a:rPr>
              <a:t>ระวัง</a:t>
            </a:r>
            <a:r>
              <a:rPr lang="th-TH" altLang="en-US" dirty="0">
                <a:effectLst/>
                <a:latin typeface="TH SarabunIT๙" pitchFamily="34" charset="-34"/>
                <a:cs typeface="TH SarabunIT๙" pitchFamily="34" charset="-34"/>
                <a:sym typeface="Wingdings 2" panose="05020102010507070707" pitchFamily="18" charset="2"/>
              </a:rPr>
              <a:t>อายุความ 1 ปี/ 10 ปี</a:t>
            </a:r>
            <a:endParaRPr lang="th-TH" altLang="en-US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eaLnBrk="1" hangingPunct="1">
              <a:buNone/>
            </a:pPr>
            <a:endParaRPr lang="th-TH" alt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CEEA35B3-105F-4B1E-BC28-3F99F449B487}" type="slidenum">
              <a:rPr lang="en-US" smtClean="0"/>
              <a:pPr/>
              <a:t>65</a:t>
            </a:fld>
            <a:endParaRPr lang="th-TH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6B9D9-91FE-4F11-865D-32D0ADD2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3" y="-20"/>
            <a:ext cx="8527403" cy="1414189"/>
          </a:xfrm>
        </p:spPr>
        <p:txBody>
          <a:bodyPr>
            <a:noAutofit/>
          </a:bodyPr>
          <a:lstStyle/>
          <a:p>
            <a:pPr algn="ctr"/>
            <a:r>
              <a:rPr lang="th-TH" sz="3700" b="1" dirty="0">
                <a:solidFill>
                  <a:srgbClr val="FFFF00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3700" b="1" dirty="0">
                <a:solidFill>
                  <a:srgbClr val="FFFF00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40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รายงานผลการพิจารณาของกระทรวงการคลังหรือกระทรวงมหาดไทย (ข้อ ๑๘ ) และขออนุมัติเบิกจ่ายเงิน</a:t>
            </a:r>
            <a:endParaRPr lang="en-US" sz="3700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xmlns="" id="{E5D7CC2F-B675-4BF4-9155-20C38FA0C9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190" y="1703290"/>
            <a:ext cx="8072462" cy="3154474"/>
          </a:xfrm>
        </p:spPr>
        <p:txBody>
          <a:bodyPr/>
          <a:lstStyle/>
          <a:p>
            <a:pPr algn="thaiDist" eaLnBrk="1" hangingPunct="1"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  ♦ </a:t>
            </a:r>
            <a:r>
              <a:rPr lang="th-TH" altLang="en-US" sz="2800" dirty="0" smtClean="0">
                <a:effectLst/>
                <a:latin typeface="TH SarabunIT๙" pitchFamily="34" charset="-34"/>
                <a:cs typeface="TH SarabunIT๙" pitchFamily="34" charset="-34"/>
              </a:rPr>
              <a:t>กทม. </a:t>
            </a:r>
            <a:r>
              <a:rPr lang="th-TH" altLang="en-US" sz="2800" dirty="0">
                <a:effectLst/>
                <a:latin typeface="TH SarabunIT๙" pitchFamily="34" charset="-34"/>
                <a:cs typeface="TH SarabunIT๙" pitchFamily="34" charset="-34"/>
              </a:rPr>
              <a:t>หน่วยงานของรัฐที่เป็นราชการส่วน</a:t>
            </a:r>
            <a:r>
              <a:rPr lang="th-TH" altLang="en-US" sz="2800" dirty="0" smtClean="0">
                <a:effectLst/>
                <a:latin typeface="TH SarabunIT๙" pitchFamily="34" charset="-34"/>
                <a:cs typeface="TH SarabunIT๙" pitchFamily="34" charset="-34"/>
              </a:rPr>
              <a:t>ท้องถิ่นต้องมี</a:t>
            </a:r>
            <a:r>
              <a:rPr lang="th-TH" altLang="en-US" sz="2800" dirty="0">
                <a:effectLst/>
                <a:latin typeface="TH SarabunIT๙" pitchFamily="34" charset="-34"/>
                <a:cs typeface="TH SarabunIT๙" pitchFamily="34" charset="-34"/>
              </a:rPr>
              <a:t>คำสั่งตาม</a:t>
            </a:r>
            <a:r>
              <a:rPr lang="th-TH" altLang="en-US" sz="2800" dirty="0" smtClean="0">
                <a:effectLst/>
                <a:latin typeface="TH SarabunIT๙" pitchFamily="34" charset="-34"/>
                <a:cs typeface="TH SarabunIT๙" pitchFamily="34" charset="-34"/>
              </a:rPr>
              <a:t>ความเห็นของกระทรวงการคลัง ไม่</a:t>
            </a:r>
            <a:r>
              <a:rPr lang="th-TH" altLang="en-US" sz="2800" dirty="0">
                <a:effectLst/>
                <a:latin typeface="TH SarabunIT๙" pitchFamily="34" charset="-34"/>
                <a:cs typeface="TH SarabunIT๙" pitchFamily="34" charset="-34"/>
              </a:rPr>
              <a:t>อาจมีความเห็น</a:t>
            </a:r>
            <a:r>
              <a:rPr lang="th-TH" altLang="en-US" sz="2800" dirty="0" smtClean="0">
                <a:effectLst/>
                <a:latin typeface="TH SarabunIT๙" pitchFamily="34" charset="-34"/>
                <a:cs typeface="TH SarabunIT๙" pitchFamily="34" charset="-34"/>
              </a:rPr>
              <a:t>แตกต่างได้</a:t>
            </a:r>
          </a:p>
          <a:p>
            <a:pPr algn="thaiDist" eaLnBrk="1" hangingPunct="1"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  ♦ </a:t>
            </a:r>
            <a:r>
              <a:rPr lang="th-TH" altLang="en-US" sz="2800" dirty="0" smtClean="0">
                <a:effectLst/>
                <a:latin typeface="TH SarabunIT๙" pitchFamily="34" charset="-34"/>
                <a:cs typeface="TH SarabunIT๙" pitchFamily="34" charset="-34"/>
              </a:rPr>
              <a:t>อำนาจ</a:t>
            </a:r>
            <a:r>
              <a:rPr lang="th-TH" altLang="en-US" sz="2800" dirty="0">
                <a:effectLst/>
                <a:latin typeface="TH SarabunIT๙" pitchFamily="34" charset="-34"/>
                <a:cs typeface="TH SarabunIT๙" pitchFamily="34" charset="-34"/>
              </a:rPr>
              <a:t>การรับทราบผลและสั่งการเป็นของ ผว.กทม./ป.กทม. แล้วแต่กรณี </a:t>
            </a:r>
          </a:p>
          <a:p>
            <a:pPr algn="thaiDist" eaLnBrk="1" hangingPunct="1">
              <a:buNone/>
            </a:pPr>
            <a:r>
              <a:rPr lang="th-TH" sz="2800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  ♦ </a:t>
            </a:r>
            <a:r>
              <a:rPr lang="th-TH" altLang="en-US" sz="2800" dirty="0" smtClean="0">
                <a:effectLst/>
                <a:latin typeface="TH SarabunIT๙" pitchFamily="34" charset="-34"/>
                <a:cs typeface="TH SarabunIT๙" pitchFamily="34" charset="-34"/>
              </a:rPr>
              <a:t>อำนาจ</a:t>
            </a:r>
            <a:r>
              <a:rPr lang="th-TH" altLang="en-US" sz="2800" dirty="0">
                <a:effectLst/>
                <a:latin typeface="TH SarabunIT๙" pitchFamily="34" charset="-34"/>
                <a:cs typeface="TH SarabunIT๙" pitchFamily="34" charset="-34"/>
              </a:rPr>
              <a:t>การอนุมัติเบิกจ่ายเงินเป็นของ ผว.กทม./ป.กทม. แล้วแต่</a:t>
            </a:r>
            <a:r>
              <a:rPr lang="th-TH" altLang="en-US" sz="2800" dirty="0" smtClean="0">
                <a:effectLst/>
                <a:latin typeface="TH SarabunIT๙" pitchFamily="34" charset="-34"/>
                <a:cs typeface="TH SarabunIT๙" pitchFamily="34" charset="-34"/>
              </a:rPr>
              <a:t>กรณีตาม</a:t>
            </a:r>
            <a:r>
              <a:rPr lang="th-TH" altLang="en-US" sz="2800" dirty="0" smtClean="0">
                <a:effectLst/>
                <a:latin typeface="TH SarabunIT๙" pitchFamily="34" charset="-34"/>
                <a:cs typeface="TH SarabunIT๙" pitchFamily="34" charset="-34"/>
              </a:rPr>
              <a:t>ข้อบัญญัติกรุงเทพมหานคร </a:t>
            </a:r>
            <a:r>
              <a:rPr lang="th-TH" altLang="en-US" sz="2800" dirty="0">
                <a:effectLst/>
                <a:latin typeface="TH SarabunIT๙" pitchFamily="34" charset="-34"/>
                <a:cs typeface="TH SarabunIT๙" pitchFamily="34" charset="-34"/>
              </a:rPr>
              <a:t>เรื่อง การชดใช้ค่าเสียหายแก่</a:t>
            </a:r>
            <a:r>
              <a:rPr lang="th-TH" altLang="en-US" sz="2800" dirty="0" smtClean="0">
                <a:effectLst/>
                <a:latin typeface="TH SarabunIT๙" pitchFamily="34" charset="-34"/>
                <a:cs typeface="TH SarabunIT๙" pitchFamily="34" charset="-34"/>
              </a:rPr>
              <a:t>บุคคลภายนอกใน</a:t>
            </a:r>
            <a:r>
              <a:rPr lang="th-TH" altLang="en-US" sz="2800" dirty="0">
                <a:effectLst/>
                <a:latin typeface="TH SarabunIT๙" pitchFamily="34" charset="-34"/>
                <a:cs typeface="TH SarabunIT๙" pitchFamily="34" charset="-34"/>
              </a:rPr>
              <a:t>กรณีละเมิด </a:t>
            </a:r>
            <a:r>
              <a:rPr lang="th-TH" altLang="en-US" sz="2800" dirty="0" smtClean="0">
                <a:effectLst/>
                <a:latin typeface="TH SarabunIT๙" pitchFamily="34" charset="-34"/>
                <a:cs typeface="TH SarabunIT๙" pitchFamily="34" charset="-34"/>
              </a:rPr>
              <a:t>พ.ศ. </a:t>
            </a:r>
            <a:r>
              <a:rPr lang="th-TH" altLang="en-US" sz="2800" dirty="0">
                <a:effectLst/>
                <a:latin typeface="TH SarabunIT๙" pitchFamily="34" charset="-34"/>
                <a:cs typeface="TH SarabunIT๙" pitchFamily="34" charset="-34"/>
              </a:rPr>
              <a:t>2531 ข้อ 7</a:t>
            </a:r>
          </a:p>
          <a:p>
            <a:pPr algn="thaiDist" eaLnBrk="1" hangingPunct="1">
              <a:buFont typeface="Courier New" panose="02070309020205020404" pitchFamily="49" charset="0"/>
              <a:buChar char="o"/>
            </a:pPr>
            <a:endParaRPr lang="th-TH" altLang="en-US" sz="3000" b="1" dirty="0">
              <a:effectLst/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CEEA35B3-105F-4B1E-BC28-3F99F449B487}" type="slidenum">
              <a:rPr lang="en-US" smtClean="0"/>
              <a:pPr/>
              <a:t>66</a:t>
            </a:fld>
            <a:endParaRPr lang="th-TH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BCD36-02F3-4C37-B2B8-9B781AD9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32"/>
            <a:ext cx="8072494" cy="8400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การออกคำสั่งและแจ้งคำสั่งให้ผู้ต้องรับ</a:t>
            </a:r>
            <a:r>
              <a:rPr lang="th-TH" sz="54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ผิด</a:t>
            </a:r>
            <a:endParaRPr lang="th-TH" sz="5400" dirty="0">
              <a:solidFill>
                <a:srgbClr val="FFC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xmlns="" id="{67F1E026-8EDA-4C73-9DC4-F749588DCB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32" y="1213948"/>
            <a:ext cx="9072594" cy="4072444"/>
          </a:xfrm>
        </p:spPr>
        <p:txBody>
          <a:bodyPr>
            <a:noAutofit/>
          </a:bodyPr>
          <a:lstStyle/>
          <a:p>
            <a:pPr marL="213970" indent="-213970" algn="thaiDist" eaLnBrk="1" fontAlgn="auto" hangingPunct="1">
              <a:spcAft>
                <a:spcPts val="0"/>
              </a:spcAft>
              <a:buNone/>
              <a:defRPr/>
            </a:pPr>
            <a:r>
              <a:rPr lang="th-TH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หน่วยงาน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มีหนังสือถึง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ผู้เกี่ยวข้องแจ้ง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ผลการพิจารณา และ/หรือออกคำสั่งเรียกให้เจ้าหน้าที่ผู้ต้องรับผิดชดใช้เงิน (ข้อ ๑๘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ระเบียบ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สนร.)</a:t>
            </a:r>
          </a:p>
          <a:p>
            <a:pPr marL="213970" indent="-213970" algn="thaiDist" eaLnBrk="1" fontAlgn="auto" hangingPunct="1">
              <a:spcAft>
                <a:spcPts val="0"/>
              </a:spcAft>
              <a:buNone/>
              <a:defRPr/>
            </a:pPr>
            <a:r>
              <a:rPr lang="th-TH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ออก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คำสั่งให้ชดใช้ค่าสินไหมทดแทนแก่ กทม. (ข้อ </a:t>
            </a:r>
            <a:r>
              <a:rPr lang="en-US" dirty="0">
                <a:effectLst/>
                <a:latin typeface="TH SarabunIT๙" pitchFamily="34" charset="-34"/>
                <a:cs typeface="TH SarabunIT๙" pitchFamily="34" charset="-34"/>
              </a:rPr>
              <a:t>18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ว.</a:t>
            </a:r>
            <a:r>
              <a:rPr lang="en-US" dirty="0">
                <a:effectLst/>
                <a:latin typeface="TH SarabunIT๙" pitchFamily="34" charset="-34"/>
                <a:cs typeface="TH SarabunIT๙" pitchFamily="34" charset="-34"/>
              </a:rPr>
              <a:t>2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ประกอบ</a:t>
            </a:r>
            <a:r>
              <a:rPr lang="en-US" dirty="0">
                <a:effectLst/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ม.</a:t>
            </a:r>
            <a:r>
              <a:rPr lang="en-US" dirty="0">
                <a:effectLst/>
                <a:latin typeface="TH SarabunIT๙" pitchFamily="34" charset="-34"/>
                <a:cs typeface="TH SarabunIT๙" pitchFamily="34" charset="-34"/>
              </a:rPr>
              <a:t>12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marL="213970" indent="-213970" algn="thaiDi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ต้อง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มีรูปแบบตามที่พระราชบัญญัติวิธีปฏิบัติราชการทางปกครอง พ.ศ. 2539 กำหนด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คำสั่งทำเป็นหนังสือ (ม.</a:t>
            </a:r>
            <a:r>
              <a:rPr lang="en-US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36)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ต้องจัดให้มีเหตุผล (ม.</a:t>
            </a:r>
            <a:r>
              <a:rPr lang="en-US" dirty="0">
                <a:effectLst/>
                <a:latin typeface="TH SarabunIT๙" pitchFamily="34" charset="-34"/>
                <a:cs typeface="TH SarabunIT๙" pitchFamily="34" charset="-34"/>
                <a:sym typeface="Wingdings" pitchFamily="2" charset="2"/>
              </a:rPr>
              <a:t>37)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  <a:sym typeface="Wingdings" pitchFamily="2" charset="2"/>
            </a:endParaRPr>
          </a:p>
          <a:p>
            <a:pPr marL="213970" indent="-213970" algn="thaiDist" eaLnBrk="1" fontAlgn="auto" hangingPunct="1">
              <a:spcAft>
                <a:spcPts val="0"/>
              </a:spcAft>
              <a:buNone/>
              <a:defRPr/>
            </a:pPr>
            <a:r>
              <a:rPr lang="th-TH" dirty="0" smtClean="0">
                <a:solidFill>
                  <a:srgbClr val="000099"/>
                </a:solidFill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แจ้ง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สิทธิอุทธรณ์ตาม พ.ร.บ.วิธีปฏิบัติราชการทางปกครอง พ.ศ. 2539 ม.44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และอายุ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ความฟ้องคดีต่อศาลให้ผู้ต้องรับผิดทราบ ตาม พ.ร.บ.จัดตั้งศาลปกครอง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 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พ.ศ.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2542 ม.49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CEEA35B3-105F-4B1E-BC28-3F99F449B487}" type="slidenum">
              <a:rPr lang="en-US" smtClean="0"/>
              <a:pPr/>
              <a:t>67</a:t>
            </a:fld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2B2240-990D-4D1C-9DCE-8FFA9563DFD1}" type="slidenum">
              <a:rPr lang="en-US" smtClean="0"/>
              <a:pPr/>
              <a:t>68</a:t>
            </a:fld>
            <a:endParaRPr lang="th-TH" dirty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cap="rnd">
            <a:noFill/>
            <a:prstDash val="sysDot"/>
          </a:ln>
        </p:spPr>
        <p:txBody>
          <a:bodyPr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การใช้มาตรการบังคับทางปกครอง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14346" y="1248834"/>
            <a:ext cx="9358346" cy="3751806"/>
          </a:xfrm>
        </p:spPr>
        <p:txBody>
          <a:bodyPr/>
          <a:lstStyle/>
          <a:p>
            <a:pPr marL="228600" indent="-228600" algn="thaiDist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	</a:t>
            </a: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dirty="0" smtClean="0"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เจ้าหน้าที่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ผู้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ต้องรับผิดได้รับคำสั่งเรียกให้ชดใช้เงินค่าสินไหมทดแทน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เป็น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คำสั่งทางปกครองตาม ม.๕ แห่ง พ.ร.บ.วิธีปฏิบัติราชการทางปกครอง พ.ศ.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๒๕๓๙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marL="228600" indent="-228600" algn="thaiDist" eaLnBrk="1" hangingPunct="1">
              <a:lnSpc>
                <a:spcPct val="90000"/>
              </a:lnSpc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	♦ </a:t>
            </a:r>
            <a:r>
              <a:rPr lang="th-TH" dirty="0" smtClean="0"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เจ้าหน้าที่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จะต้อง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อุทธรณ์โต้แย้งคำสั่งดังกล่าวภายใน 15 วัน </a:t>
            </a:r>
          </a:p>
          <a:p>
            <a:pPr marL="228600" indent="-228600" algn="thaiDist" eaLnBrk="1" hangingPunct="1">
              <a:lnSpc>
                <a:spcPct val="90000"/>
              </a:lnSpc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	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หาก</a:t>
            </a:r>
            <a:r>
              <a:rPr lang="th-TH" dirty="0" smtClean="0"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เจ้าหน้าที่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ไม่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อุทธรณ์โต้แย้ง และไม่ชำระเงิน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แก่กรุงเทพมหานครจะต้อง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ใช้มาตรการบังคับทาง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ปกครอง โดย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ยึดหรืออายัดทรัพย์สิน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ของ</a:t>
            </a:r>
            <a:r>
              <a:rPr lang="th-TH" dirty="0" smtClean="0"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เจ้าหน้าที่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ผู้ต้อง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รับผิดขายทอดตลาดเพื่อเอาเงินชำระค่าสินไหม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ทดแทน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แก่กรุงเทพมหานคร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ตาม ม.๖๓/๗ 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แห่ง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พ.ร.บ.วิธีปฏิบัติราชการทางปกครอง พ.ศ.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๒๕๓๙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และที่แก้ไข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เพิ่มเติม 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พ.ศ. ๒๕๖๒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686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721AF8-45FE-4B86-8FA7-6B41A3E520A1}" type="slidenum">
              <a:rPr lang="en-US"/>
              <a:pPr/>
              <a:t>69</a:t>
            </a:fld>
            <a:endParaRPr lang="th-TH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90554"/>
            <a:ext cx="8501122" cy="952500"/>
          </a:xfrm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ขั้นตอน</a:t>
            </a:r>
            <a:r>
              <a:rPr lang="th-TH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ที่ฝ่ายเจ้าหน้าที่ ฝ่ายบริหารงานทั่วไป </a:t>
            </a:r>
            <a:br>
              <a:rPr lang="th-TH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ฝ่าย</a:t>
            </a:r>
            <a:r>
              <a:rPr lang="th-TH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ปกครองต้องดำเนินการ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76443"/>
            <a:ext cx="9144000" cy="3024197"/>
          </a:xfrm>
        </p:spPr>
        <p:txBody>
          <a:bodyPr/>
          <a:lstStyle/>
          <a:p>
            <a:pPr algn="thaiDist" eaLnBrk="1" hangingPunct="1">
              <a:buNone/>
            </a:pPr>
            <a:r>
              <a:rPr lang="th-TH" sz="30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ออกคำสั่งแต่งตั้งคณะกรรมการสอบข้อเท็จจริงความรับผิดทางละเมิด</a:t>
            </a:r>
          </a:p>
          <a:p>
            <a:pPr algn="thaiDist" eaLnBrk="1" hangingPunct="1">
              <a:buNone/>
            </a:pPr>
            <a:r>
              <a:rPr lang="th-TH" sz="30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สรุปสำนวนการสอบข้อเท็จจริงความรับผิดทางละเมิดเสนอ 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ป.กทม.หรือ </a:t>
            </a:r>
            <a:r>
              <a:rPr lang="th-TH" sz="3000" dirty="0" err="1" smtClean="0">
                <a:effectLst/>
                <a:latin typeface="TH SarabunIT๙" pitchFamily="34" charset="-34"/>
                <a:cs typeface="TH SarabunIT๙" pitchFamily="34" charset="-34"/>
              </a:rPr>
              <a:t>ผว.</a:t>
            </a: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กทม.</a:t>
            </a:r>
          </a:p>
          <a:p>
            <a:pPr algn="thaiDist" eaLnBrk="1" hangingPunct="1">
              <a:buNone/>
            </a:pPr>
            <a:r>
              <a:rPr lang="th-TH" sz="30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ร่าง</a:t>
            </a: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หนังสือ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ถึงปลัด</a:t>
            </a: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กระทรวงการคลัง 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/ รัฐมนตรีว่าการกระทรวงมหาดไทย</a:t>
            </a:r>
            <a:endParaRPr lang="th-TH" sz="3000" dirty="0">
              <a:effectLst/>
              <a:latin typeface="TH SarabunIT๙" pitchFamily="34" charset="-34"/>
              <a:cs typeface="TH SarabunIT๙" pitchFamily="34" charset="-34"/>
            </a:endParaRPr>
          </a:p>
          <a:p>
            <a:pPr algn="thaiDist" eaLnBrk="1" hangingPunct="1">
              <a:buNone/>
            </a:pPr>
            <a:r>
              <a:rPr lang="th-TH" sz="30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000" dirty="0">
                <a:effectLst/>
                <a:latin typeface="TH SarabunIT๙" pitchFamily="34" charset="-34"/>
                <a:cs typeface="TH SarabunIT๙" pitchFamily="34" charset="-34"/>
              </a:rPr>
              <a:t>ออกคำสั่งเรียกให้เจ้าหน้าที่ชดใช้ค่าสินไหมทดแทน</a:t>
            </a:r>
            <a:r>
              <a:rPr lang="th-TH" sz="3000" dirty="0" smtClean="0">
                <a:effectLst/>
                <a:latin typeface="TH SarabunIT๙" pitchFamily="34" charset="-34"/>
                <a:cs typeface="TH SarabunIT๙" pitchFamily="34" charset="-34"/>
              </a:rPr>
              <a:t>แก่กรุงเทพมหานคร</a:t>
            </a:r>
          </a:p>
          <a:p>
            <a:pPr algn="thaiDist" eaLnBrk="1" hangingPunct="1">
              <a:buNone/>
            </a:pPr>
            <a:r>
              <a:rPr lang="th-TH" sz="30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♦ </a:t>
            </a:r>
            <a:r>
              <a:rPr lang="th-TH" sz="2800" dirty="0" smtClean="0">
                <a:effectLst/>
                <a:latin typeface="TH SarabunIT๙" pitchFamily="34" charset="-34"/>
                <a:ea typeface="Tahoma"/>
                <a:cs typeface="TH SarabunIT๙" pitchFamily="34" charset="-34"/>
              </a:rPr>
              <a:t>ยึด อายัดทรัพย์สินของผู้กระทำละเมิดแล้วนำมาขายทอดตลาด เพื่อชดใช้ค่าสินไหมทดแทน</a:t>
            </a:r>
            <a:endParaRPr lang="th-TH" sz="3000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271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BCB51-038F-41D5-8712-54D20FADFF28}" type="slidenum">
              <a:rPr lang="en-US" smtClean="0"/>
              <a:pPr/>
              <a:t>7</a:t>
            </a:fld>
            <a:endParaRPr lang="th-TH" dirty="0"/>
          </a:p>
        </p:txBody>
      </p:sp>
      <p:sp>
        <p:nvSpPr>
          <p:cNvPr id="25604" name="Title 1"/>
          <p:cNvSpPr>
            <a:spLocks noGrp="1"/>
          </p:cNvSpPr>
          <p:nvPr>
            <p:ph type="title" idx="4294967295"/>
          </p:nvPr>
        </p:nvSpPr>
        <p:spPr>
          <a:xfrm>
            <a:off x="655664" y="849304"/>
            <a:ext cx="7773988" cy="793750"/>
          </a:xfrm>
          <a:noFill/>
        </p:spPr>
        <p:txBody>
          <a:bodyPr anchor="b"/>
          <a:lstStyle/>
          <a:p>
            <a:pPr eaLnBrk="1" hangingPunct="1"/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ตัวอย่าง  “ประมาทเลินเล่อ”</a:t>
            </a:r>
            <a:endParaRPr lang="th-TH" sz="5400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" y="1714492"/>
            <a:ext cx="8929717" cy="2928958"/>
          </a:xfrm>
        </p:spPr>
        <p:txBody>
          <a:bodyPr>
            <a:noAutofit/>
          </a:bodyPr>
          <a:lstStyle/>
          <a:p>
            <a:pPr marL="273050" indent="-273050" algn="thaiDist" eaLnBrk="1" hangingPunct="1">
              <a:lnSpc>
                <a:spcPct val="80000"/>
              </a:lnSpc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ขับรถแซงรถคันอื่นด้วยความเร็ว และชนรถที่จอดไว้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ทางเดินรถ แม้รถที่จอดจะไม่ได้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แสดงป้าย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เครื่องหมายไว้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บนพื้นทางทั้งด้านหน้าและด้านหลัง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รถก็ตาม 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แต่ได้ให้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สัญญาณไฟ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กระพริบทั้งด้านหน้าและด้านหลังรถไว้แล้ว สามารถ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มองเห็นได้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ในระยะไกล ทั้งยังมีไฟส่องทางจากเกาะกลาง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ถนน เมื่อรถชนกันจึงเป็นความประมาทเลินเล่อของรถที่ขับด้วยความเร็ว</a:t>
            </a:r>
          </a:p>
          <a:p>
            <a:pPr marL="273050" indent="-273050" algn="thaiDist" eaLnBrk="1" hangingPunct="1">
              <a:lnSpc>
                <a:spcPct val="80000"/>
              </a:lnSpc>
              <a:buNone/>
              <a:defRPr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ขับรถยนต์ข้ามทางรถไฟขณะที่มีรถไฟแล่นผ่าน จึงถูกรถไฟเฉี่ยวชนเป็นเหตุให้รถยนต์ได้รับความเสียหาย</a:t>
            </a:r>
            <a:endParaRPr lang="th-TH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1684D-9B71-4A80-87F0-07D356AEE552}" type="slidenum">
              <a:rPr lang="en-US" smtClean="0"/>
              <a:pPr>
                <a:defRPr/>
              </a:pPr>
              <a:t>70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571604" y="1714492"/>
            <a:ext cx="607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กรณีศึกษา</a:t>
            </a:r>
            <a:endParaRPr lang="th-TH" sz="8800" b="1" dirty="0">
              <a:solidFill>
                <a:srgbClr val="FFC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973C0D-D919-436D-B76D-FFAC8EAE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373" y="500046"/>
            <a:ext cx="7990285" cy="10398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เอกสารประกอบการบรรยาย</a:t>
            </a:r>
            <a:endParaRPr lang="en-US" b="1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" name="รูปภาพ 2" descr="ความรับผิดทางละเมิด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928806"/>
            <a:ext cx="2667012" cy="26670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01667" y="648219"/>
            <a:ext cx="8385175" cy="780521"/>
          </a:xfrm>
        </p:spPr>
        <p:txBody>
          <a:bodyPr anchor="b"/>
          <a:lstStyle/>
          <a:p>
            <a:pPr eaLnBrk="1" hangingPunct="1">
              <a:defRPr/>
            </a:pP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ตัวอย่าง</a:t>
            </a:r>
            <a:r>
              <a:rPr lang="en-US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  “</a:t>
            </a:r>
            <a:r>
              <a:rPr lang="th-TH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ไม่ประมาทเลินเล่อ</a:t>
            </a:r>
            <a:r>
              <a:rPr lang="en-US" sz="54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”</a:t>
            </a:r>
            <a:r>
              <a:rPr lang="th-TH" sz="5400" b="1" dirty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5400" dirty="0">
              <a:solidFill>
                <a:srgbClr val="FFC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2844" y="1537250"/>
            <a:ext cx="8858312" cy="3391952"/>
          </a:xfrm>
        </p:spPr>
        <p:txBody>
          <a:bodyPr>
            <a:noAutofit/>
          </a:bodyPr>
          <a:lstStyle/>
          <a:p>
            <a:pPr marL="273050" indent="-273050" algn="thaiDist" eaLnBrk="1" hangingPunct="1">
              <a:lnSpc>
                <a:spcPct val="90000"/>
              </a:lnSpc>
              <a:buNone/>
              <a:defRPr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♦ 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หญิง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อายุ ๒๘ ปี ขับรถมาคนเดียว ขณะหยุด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รถรอ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สัญญาณไฟเมื่อเวลา ๒๑.๐๐ น.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 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/>
            </a:r>
            <a:b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</a:b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ได้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มีคนร้ายเปิดประตูรถเข้า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มานั่ง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คู่และใช้ระเบิดมือขู่ให้ขับรถไป 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หญิงตกใจ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ขับ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รถ</a:t>
            </a:r>
            <a:b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ฝ่า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สัญญาณ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ไฟออกไป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ชนรถที่แล่นสวนมาโดยไม่ได้เจตนา ตามพฤติการณ์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เช่นนี้จะเชื่อว่า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การชนเกิดเพราะความ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ประมาทไม่ได้ 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เพราะ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บุคคลที่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อยู่ในภาวะตกตะลึงกลัวจะให้มีความระมัดระวังเช่นบุคคล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ปกติหา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ได้ไม่ 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จึง</a:t>
            </a:r>
            <a:r>
              <a:rPr lang="th-TH" sz="2900" dirty="0">
                <a:effectLst/>
                <a:latin typeface="TH SarabunIT๙" pitchFamily="34" charset="-34"/>
                <a:cs typeface="TH SarabunIT๙" pitchFamily="34" charset="-34"/>
              </a:rPr>
              <a:t>ไม่ต้องรับผิดในความเสียหายที่รถชน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กัน</a:t>
            </a:r>
          </a:p>
          <a:p>
            <a:pPr marL="273050" indent="-273050" algn="thaiDist" eaLnBrk="1" hangingPunct="1">
              <a:lnSpc>
                <a:spcPct val="90000"/>
              </a:lnSpc>
              <a:buNone/>
              <a:defRPr/>
            </a:pPr>
            <a:r>
              <a:rPr lang="th-TH" sz="2800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♦ 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ขับรถยนต์มาตามถนนตามปกติ แต่มี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ผู้ขี่รถจักรยานยนต์</a:t>
            </a:r>
            <a:r>
              <a:rPr lang="th-TH" sz="2900" dirty="0" smtClean="0">
                <a:effectLst/>
                <a:latin typeface="TH SarabunIT๙" pitchFamily="34" charset="-34"/>
                <a:cs typeface="TH SarabunIT๙" pitchFamily="34" charset="-34"/>
              </a:rPr>
              <a:t>ออกจากซอยตัดหน้าในระยะกระชั้นชิด จึงหักหลบไม่มีโอกาสที่ทันได้คิดหรือตัดสินใจว่าจะหักหลบไปทางซ้ายหรือขวา เมื่อไปชนรถยนต์คันอื่นที่สวนทางมา จึงมิใช่เพราะความประมาทเลินเล่อ</a:t>
            </a:r>
            <a:endParaRPr lang="th-TH" sz="2900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32136"/>
            <a:ext cx="2133600" cy="381000"/>
          </a:xfrm>
          <a:noFill/>
        </p:spPr>
        <p:txBody>
          <a:bodyPr/>
          <a:lstStyle/>
          <a:p>
            <a:fld id="{735BCB51-038F-41D5-8712-54D20FADFF28}" type="slidenum">
              <a:rPr lang="en-US" smtClean="0"/>
              <a:pPr/>
              <a:t>8</a:t>
            </a:fld>
            <a:endParaRPr lang="th-T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2264" y="5072078"/>
            <a:ext cx="2133600" cy="381000"/>
          </a:xfrm>
          <a:noFill/>
        </p:spPr>
        <p:txBody>
          <a:bodyPr/>
          <a:lstStyle/>
          <a:p>
            <a:fld id="{5DA2B7F4-2484-432A-B3BD-299CE87EF451}" type="slidenum">
              <a:rPr lang="en-US" smtClean="0"/>
              <a:pPr/>
              <a:t>9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51" y="1075524"/>
            <a:ext cx="7629525" cy="853282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th-TH" sz="6000" b="1" dirty="0">
                <a:solidFill>
                  <a:srgbClr val="66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60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๒. กระทำต่อบุคคล</a:t>
            </a:r>
            <a:r>
              <a:rPr lang="th-TH" sz="6000" b="1" dirty="0" smtClean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อื่นโดย</a:t>
            </a:r>
            <a:r>
              <a:rPr lang="th-TH" sz="6000" b="1" dirty="0">
                <a:solidFill>
                  <a:srgbClr val="FFC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ผิดกฎหมาย</a:t>
            </a:r>
            <a:endParaRPr lang="th-TH" sz="6000" dirty="0">
              <a:solidFill>
                <a:srgbClr val="FFC000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2844" y="1991012"/>
            <a:ext cx="8820149" cy="2295248"/>
          </a:xfrm>
          <a:noFill/>
        </p:spPr>
        <p:txBody>
          <a:bodyPr/>
          <a:lstStyle/>
          <a:p>
            <a:pPr marL="273050" indent="-273050" algn="thaiDist" eaLnBrk="1" hangingPunct="1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กระทำ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โดยไม่มีอำนาจ หรือไม่มีสิทธิ หรือโดยมิชอบด้วย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กฎหมาย รวม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ความถึงการใช้อำนาจที่มีอยู่เกินส่วน หรือใช้อำนาจ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ตามกฎหมาย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เพื่อกลั่นแกล้งผู้อื่น   </a:t>
            </a:r>
            <a:endParaRPr lang="th-TH" dirty="0" smtClean="0">
              <a:effectLst/>
              <a:latin typeface="TH SarabunIT๙" pitchFamily="34" charset="-34"/>
              <a:cs typeface="TH SarabunIT๙" pitchFamily="34" charset="-34"/>
            </a:endParaRPr>
          </a:p>
          <a:p>
            <a:pPr marL="273050" indent="-273050" algn="thaiDist" eaLnBrk="1" hangingPunct="1">
              <a:buNone/>
            </a:pPr>
            <a:r>
              <a:rPr lang="th-TH" b="1" dirty="0" smtClean="0">
                <a:solidFill>
                  <a:srgbClr val="000099"/>
                </a:solidFill>
                <a:effectLst/>
                <a:ea typeface="Tahoma"/>
                <a:cs typeface="Tahoma"/>
              </a:rPr>
              <a:t>  ♦ 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ถ้า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กระทำโดยมีอำนาจหรือสิทธิที่จะทำได้โดยชอบแล้ว การกระทำนั้น</a:t>
            </a: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ย่อม</a:t>
            </a:r>
            <a:b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effectLst/>
                <a:latin typeface="TH SarabunIT๙" pitchFamily="34" charset="-34"/>
                <a:cs typeface="TH SarabunIT๙" pitchFamily="34" charset="-34"/>
              </a:rPr>
              <a:t>ไม่</a:t>
            </a:r>
            <a:r>
              <a:rPr lang="th-TH" dirty="0">
                <a:effectLst/>
                <a:latin typeface="TH SarabunIT๙" pitchFamily="34" charset="-34"/>
                <a:cs typeface="TH SarabunIT๙" pitchFamily="34" charset="-34"/>
              </a:rPr>
              <a:t>เป็นความผิดต่อกฎหมาย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 build="p"/>
      <p:bldP spid="24579" grpId="1" build="allAtOnce"/>
    </p:bldLst>
  </p:timing>
</p:sld>
</file>

<file path=ppt/theme/theme1.xml><?xml version="1.0" encoding="utf-8"?>
<a:theme xmlns:a="http://schemas.openxmlformats.org/drawingml/2006/main" name="Balance">
  <a:themeElements>
    <a:clrScheme name="Balanc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ce">
      <a:majorFont>
        <a:latin typeface="Arial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ngsana New" pitchFamily="18" charset="-34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3832</Words>
  <Application>Microsoft Office PowerPoint</Application>
  <PresentationFormat>นำเสนอทางหน้าจอ (16:10)</PresentationFormat>
  <Paragraphs>608</Paragraphs>
  <Slides>71</Slides>
  <Notes>46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71</vt:i4>
      </vt:variant>
    </vt:vector>
  </HeadingPairs>
  <TitlesOfParts>
    <vt:vector size="72" baseType="lpstr">
      <vt:lpstr>Balance</vt:lpstr>
      <vt:lpstr> ความรับผิดทางละเมิดของเจ้าหน้าที่ </vt:lpstr>
      <vt:lpstr>ความหมายของการทำละเมิด</vt:lpstr>
      <vt:lpstr>ภาพนิ่ง 3</vt:lpstr>
      <vt:lpstr>๑.๑ กระทำโดยจงใจ</vt:lpstr>
      <vt:lpstr>ตัวอย่าง  “จงใจ”</vt:lpstr>
      <vt:lpstr>๑.๒ การกระทำโดยประมาทเลินเล่อ</vt:lpstr>
      <vt:lpstr>ตัวอย่าง  “ประมาทเลินเล่อ”</vt:lpstr>
      <vt:lpstr>ตัวอย่าง  “ไม่ประมาทเลินเล่อ” </vt:lpstr>
      <vt:lpstr> ๒. กระทำต่อบุคคลอื่นโดยผิดกฎหมาย</vt:lpstr>
      <vt:lpstr>ตัวอย่าง “กระทำโดยผิดกฎหมาย”</vt:lpstr>
      <vt:lpstr>ตัวอย่าง “กระทำโดยผิดกฎหมาย”</vt:lpstr>
      <vt:lpstr>กระทำโดยงดเว้นหรือละเว้น</vt:lpstr>
      <vt:lpstr>๓. บุคคลอื่นได้รับความเสียหาย </vt:lpstr>
      <vt:lpstr>๔. ผู้ทำละเมิดต้องชดใช้ค่าสินไหมทดแทน</vt:lpstr>
      <vt:lpstr> หลักเกณฑ์ที่เกี่ยวข้องกับความรับผิดทางละเมิดของเจ้าหน้าที่ </vt:lpstr>
      <vt:lpstr>ลักษณะการกระทำละเมิดของเจ้าหน้าที่</vt:lpstr>
      <vt:lpstr>ความเสียหายแก่หน่วยงานของรัฐ (กทม.)</vt:lpstr>
      <vt:lpstr>ความเสียหายแก่บุคคลภายนอก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ผู้มีอำนาจแต่งตั้งคณะกรรมการ</vt:lpstr>
      <vt:lpstr>กรณียกเว้นที่ไม่ใช่อำนาจของ ผอ.สำนัก ผอ.เขต</vt:lpstr>
      <vt:lpstr>กรณียกเว้น ที่ไม่ใช่อำนาจของ ผอ.สำนัก ผอ.เขต</vt:lpstr>
      <vt:lpstr>กรณียกเว้นที่ไม่ใช่อำนาจของ ผอ.สำนัก ผอ.เขต</vt:lpstr>
      <vt:lpstr>   กรณีเกิดความเสียหายกับหน่วยงานของรัฐอื่น   การร่วมกันแต่งตั้งคณะกรรมการสอบข้อเท็จจริงความรับผิดทางละเมิด </vt:lpstr>
      <vt:lpstr> การแต่งตั้งคณะกรรมการสอบข้อเท็จจริงความรับผิดทางละเมิด </vt:lpstr>
      <vt:lpstr>ปัญหาที่เกิดขึ้น</vt:lpstr>
      <vt:lpstr>ภาพนิ่ง 32</vt:lpstr>
      <vt:lpstr> กรณีที่ “ไม่ต้องแต่งตั้งคณะกรรมการสอบข้อเท็จจริง ความรับผิดทางละเมิด” </vt:lpstr>
      <vt:lpstr>ประเภทสำนวนการสอบสวน</vt:lpstr>
      <vt:lpstr>อำนาจและหน้าที่ คณะกรรมการสอบข้อเท็จจริงความรับผิดทางละเมิด</vt:lpstr>
      <vt:lpstr>แบบพิมพ์ของกระทรวงการคลังที่ใช้ในการสอบสวน</vt:lpstr>
      <vt:lpstr>การพิจารณาของคณะกรรมการ</vt:lpstr>
      <vt:lpstr>กรณีที่มิใช่การปฏิบัติหน้าที่ ตามมาตรา ๖</vt:lpstr>
      <vt:lpstr>ตัวอย่างกรณีมิที่ใช่การปฏิบัติหน้าที่</vt:lpstr>
      <vt:lpstr> หลักการวินิจฉัย ของคณะกรรมการสอบข้อเท็จจริงความรับผิดทางละเมิด</vt:lpstr>
      <vt:lpstr>การปฏิบัติหน้าที่ </vt:lpstr>
      <vt:lpstr>ตัวอย่างการปฏิบัติหน้าที่</vt:lpstr>
      <vt:lpstr>ประมาทเลินเล่ออย่างร้ายแรง</vt:lpstr>
      <vt:lpstr>ตัวอย่างประมาทเลินเล่ออย่างร้ายแรง</vt:lpstr>
      <vt:lpstr> หลักการวินิจฉัยของคณะกรรมการ  </vt:lpstr>
      <vt:lpstr>      การเสนอความเห็นของคณะกรรมการ</vt:lpstr>
      <vt:lpstr>การอ้างเหตุสุดวิสัย  ตามประมวลกฎหมายแพ่งและพาณิชย์ มาตรา ๘</vt:lpstr>
      <vt:lpstr>“เหตุสุดวิสัย”</vt:lpstr>
      <vt:lpstr>ตัวอย่าง  “ไม่ใช่เหตุสุดวิสัย”</vt:lpstr>
      <vt:lpstr>ตัวอย่าง  “ไม่ใช่เหตุสุดวิสัย”</vt:lpstr>
      <vt:lpstr>การดำเนินการของผู้มีอำนาจแต่งตั้ง</vt:lpstr>
      <vt:lpstr>ปัญหาที่เกิดขึ้น</vt:lpstr>
      <vt:lpstr>ภาพนิ่ง 53</vt:lpstr>
      <vt:lpstr>อายุความเรียกร้องค่าสินไหมทดแทน ตามมาตรา ๑๐ ว.2 กรณีเจ้าหน้าที่กระทำละเมิดต่อหน่วยงานของรัฐ</vt:lpstr>
      <vt:lpstr>อายุความใช้สิทธิไล่เบี้ย 2 ปี นับแต่วันรู้ถึงการละเมิดและรู้ตัวเจ้าหน้าที่</vt:lpstr>
      <vt:lpstr>อายุความใช้สิทธิไล่เบี้ย 2 ปี นับแต่วันรู้ถึงการละเมิดและรู้ตัวเจ้าหน้าที่</vt:lpstr>
      <vt:lpstr>อายุความใช้สิทธิไล่เบี้ย 1 ปี นับแต่วันที่หน่วยงานของรัฐ มีคำสั่งตามความเห็นของกระทรวงการคลัง</vt:lpstr>
      <vt:lpstr>อายุความเรียกร้องค่าสินไหมทดแทน ตามมาตรา ๙ กรณีเจ้าหน้าที่กระทำละเมิดต่อบุคคลภายนอก</vt:lpstr>
      <vt:lpstr>อายุความ 1 ปี นับแต่ได้ใช้ค่าสินไหมทดแทน  แก่ผู้เสียหาย</vt:lpstr>
      <vt:lpstr>อายุความ 1 ปี นับแต่ได้ใช้ค่าสินไหมทดแทน  แก่ผู้เสียหาย</vt:lpstr>
      <vt:lpstr> กรณีเจ้าหน้าที่ผู้ต้องรับผิดตาย </vt:lpstr>
      <vt:lpstr>การส่งสำนวนการสอบข้อเท็จจริงความรับผิดทางละเมิด</vt:lpstr>
      <vt:lpstr>การส่งสำนวนการสอบข้อเท็จจริงความรับผิดทางละเมิด</vt:lpstr>
      <vt:lpstr>การส่งสำนวนการสอบข้อเท็จจริงความรับผิดทางละเมิด</vt:lpstr>
      <vt:lpstr>การดำเนินการหลังจากส่งสำนวน</vt:lpstr>
      <vt:lpstr> รายงานผลการพิจารณาของกระทรวงการคลังหรือกระทรวงมหาดไทย (ข้อ ๑๘ ) และขออนุมัติเบิกจ่ายเงิน</vt:lpstr>
      <vt:lpstr>การออกคำสั่งและแจ้งคำสั่งให้ผู้ต้องรับผิด</vt:lpstr>
      <vt:lpstr>การใช้มาตรการบังคับทางปกครอง</vt:lpstr>
      <vt:lpstr>ขั้นตอนที่ฝ่ายเจ้าหน้าที่ ฝ่ายบริหารงานทั่วไป  ฝ่ายปกครองต้องดำเนินการ</vt:lpstr>
      <vt:lpstr>ภาพนิ่ง 70</vt:lpstr>
      <vt:lpstr>เอกสารประกอบการบรรยาย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Windows User</dc:creator>
  <cp:lastModifiedBy>Windows User</cp:lastModifiedBy>
  <cp:revision>141</cp:revision>
  <dcterms:created xsi:type="dcterms:W3CDTF">2020-09-10T02:13:18Z</dcterms:created>
  <dcterms:modified xsi:type="dcterms:W3CDTF">2020-09-17T03:29:08Z</dcterms:modified>
</cp:coreProperties>
</file>